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3"/>
  </p:notesMasterIdLst>
  <p:sldIdLst>
    <p:sldId id="274" r:id="rId2"/>
    <p:sldId id="279" r:id="rId3"/>
    <p:sldId id="298" r:id="rId4"/>
    <p:sldId id="259" r:id="rId5"/>
    <p:sldId id="289" r:id="rId6"/>
    <p:sldId id="275" r:id="rId7"/>
    <p:sldId id="290" r:id="rId8"/>
    <p:sldId id="291" r:id="rId9"/>
    <p:sldId id="277" r:id="rId10"/>
    <p:sldId id="292" r:id="rId11"/>
    <p:sldId id="281" r:id="rId12"/>
    <p:sldId id="282" r:id="rId13"/>
    <p:sldId id="265" r:id="rId14"/>
    <p:sldId id="293" r:id="rId15"/>
    <p:sldId id="283" r:id="rId16"/>
    <p:sldId id="295" r:id="rId17"/>
    <p:sldId id="284" r:id="rId18"/>
    <p:sldId id="285" r:id="rId19"/>
    <p:sldId id="286" r:id="rId20"/>
    <p:sldId id="296" r:id="rId21"/>
    <p:sldId id="297" r:id="rId22"/>
  </p:sldIdLst>
  <p:sldSz cx="9144000" cy="6858000" type="screen4x3"/>
  <p:notesSz cx="6858000" cy="9144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0000"/>
    <a:srgbClr val="0000FF"/>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959" autoAdjust="0"/>
    <p:restoredTop sz="94660"/>
  </p:normalViewPr>
  <p:slideViewPr>
    <p:cSldViewPr>
      <p:cViewPr varScale="1">
        <p:scale>
          <a:sx n="64" d="100"/>
          <a:sy n="64" d="100"/>
        </p:scale>
        <p:origin x="-67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78F56E1-D479-4D01-8345-4F4FC00A0BB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D32137-A11E-4A80-A718-08488A191676}" type="slidenum">
              <a:rPr lang="en-US"/>
              <a:pPr/>
              <a:t>11</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Box – Af..</a:t>
            </a:r>
          </a:p>
          <a:p>
            <a:r>
              <a:rPr lang="en-US"/>
              <a:t>Appear – on click</a:t>
            </a:r>
          </a:p>
          <a:p>
            <a:r>
              <a:rPr lang="en-US"/>
              <a:t>Float – on click</a:t>
            </a:r>
          </a:p>
          <a:p>
            <a:r>
              <a:rPr lang="en-US"/>
              <a:t>Play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A3993-2CD9-43D9-B3A6-76D261B6738A}" type="slidenum">
              <a:rPr lang="en-US"/>
              <a:pPr/>
              <a:t>12</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t>Wedge – af</a:t>
            </a:r>
          </a:p>
          <a:p>
            <a:r>
              <a:rPr lang="en-US"/>
              <a:t>Strip – Af</a:t>
            </a:r>
          </a:p>
          <a:p>
            <a:r>
              <a:rPr lang="en-US"/>
              <a:t>Box – on click</a:t>
            </a:r>
          </a:p>
          <a:p>
            <a:r>
              <a:rPr lang="en-US"/>
              <a:t>Strips – on click</a:t>
            </a:r>
          </a:p>
          <a:p>
            <a:r>
              <a:rPr lang="en-US"/>
              <a:t>Slinds – on click</a:t>
            </a:r>
          </a:p>
          <a:p>
            <a:r>
              <a:rPr lang="en-US"/>
              <a:t>Strips – on click</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639ED-7DB8-4CB5-A84E-0FB9813C01D7}" type="slidenum">
              <a:rPr lang="en-US"/>
              <a:pPr/>
              <a:t>17</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Whip – af ..</a:t>
            </a:r>
          </a:p>
          <a:p>
            <a:r>
              <a:rPr lang="en-US"/>
              <a:t>Appear – on click</a:t>
            </a:r>
          </a:p>
          <a:p>
            <a:r>
              <a:rPr lang="en-US"/>
              <a:t>Strips – on click</a:t>
            </a:r>
          </a:p>
          <a:p>
            <a:r>
              <a:rPr lang="en-US"/>
              <a:t>Wedge – on click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35C16-7533-43D0-B535-7F076DE88985}" type="slidenum">
              <a:rPr lang="en-US"/>
              <a:pPr/>
              <a:t>19</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Strips – on click</a:t>
            </a:r>
          </a:p>
          <a:p>
            <a:r>
              <a:rPr lang="en-US"/>
              <a:t>Fly out – on click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A1279-74F0-49BC-9475-ACBF8AAEAA1D}" type="slidenum">
              <a:rPr lang="en-US"/>
              <a:pPr/>
              <a:t>20</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96CA9-CE70-46F2-91DD-49DC6FEBFADC}" type="slidenum">
              <a:rPr lang="en-US"/>
              <a:pPr/>
              <a:t>21</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F1E0BA-AA65-4F66-AF9F-BF63B47BBC7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F7A7E1-00EA-444C-8DF2-EC79EE45FD2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1BE7E9-7410-47BA-AF99-EBA3FD12E89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FFD527-A3D8-409B-95F6-3DD30275542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49298D20-A23F-45F2-A4A3-47C216406F1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B100986-F352-4FC3-8701-07C970FE464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1739E3B-C975-4CCE-AD0E-66BFF3A84E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D65311-53AA-41B3-9B67-6BAC72E58F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D46E8A-467E-4C7E-A5C6-58A35C791D8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A1A150-F5CF-4F8F-9C58-20037B3B088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67558B-5236-412E-8D0F-BE5FDA4BC6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EF825B-82FE-4C65-B2F3-5F79DAD4638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57CF44-4982-4DA3-AB2D-796CAED66B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F38437E-B924-4A0A-9482-7350B0FCCAE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DA2A462-EF86-42E7-AD51-D7F86B12786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39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20E7AA-5530-49E1-944A-D0C924940AE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3.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2.wmf"/><Relationship Id="rId5" Type="http://schemas.openxmlformats.org/officeDocument/2006/relationships/image" Target="../media/image21.jpeg"/><Relationship Id="rId4" Type="http://schemas.openxmlformats.org/officeDocument/2006/relationships/image" Target="../media/image20.gif"/></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2.gif"/></Relationships>
</file>

<file path=ppt/slides/_rels/slide2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0.gif"/><Relationship Id="rId5" Type="http://schemas.openxmlformats.org/officeDocument/2006/relationships/image" Target="../media/image11.gif"/><Relationship Id="rId4"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MAYMAY"/>
          <p:cNvPicPr>
            <a:picLocks noChangeAspect="1" noChangeArrowheads="1" noCrop="1"/>
          </p:cNvPicPr>
          <p:nvPr/>
        </p:nvPicPr>
        <p:blipFill>
          <a:blip r:embed="rId2">
            <a:lum bright="-14000" contrast="20000"/>
          </a:blip>
          <a:srcRect/>
          <a:stretch>
            <a:fillRect/>
          </a:stretch>
        </p:blipFill>
        <p:spPr bwMode="auto">
          <a:xfrm>
            <a:off x="381000" y="1447800"/>
            <a:ext cx="8458200" cy="5105400"/>
          </a:xfrm>
          <a:prstGeom prst="rect">
            <a:avLst/>
          </a:prstGeom>
          <a:noFill/>
          <a:ln w="9525">
            <a:noFill/>
            <a:miter lim="800000"/>
            <a:headEnd/>
            <a:tailEnd/>
          </a:ln>
          <a:effectLst/>
        </p:spPr>
      </p:pic>
      <p:sp>
        <p:nvSpPr>
          <p:cNvPr id="32771" name="Text Box 3"/>
          <p:cNvSpPr txBox="1">
            <a:spLocks noChangeArrowheads="1"/>
          </p:cNvSpPr>
          <p:nvPr/>
        </p:nvSpPr>
        <p:spPr bwMode="auto">
          <a:xfrm>
            <a:off x="152400" y="228600"/>
            <a:ext cx="8839200" cy="968375"/>
          </a:xfrm>
          <a:prstGeom prst="rect">
            <a:avLst/>
          </a:prstGeom>
          <a:noFill/>
          <a:ln w="9525">
            <a:noFill/>
            <a:miter lim="800000"/>
            <a:headEnd/>
            <a:tailEnd/>
          </a:ln>
          <a:effectLst/>
        </p:spPr>
        <p:txBody>
          <a:bodyPr>
            <a:spAutoFit/>
          </a:bodyPr>
          <a:lstStyle/>
          <a:p>
            <a:pPr>
              <a:lnSpc>
                <a:spcPct val="90000"/>
              </a:lnSpc>
              <a:spcBef>
                <a:spcPct val="50000"/>
              </a:spcBef>
            </a:pPr>
            <a:r>
              <a:rPr lang="en-US" sz="3200">
                <a:latin typeface="Times New Roman" pitchFamily="18" charset="0"/>
              </a:rPr>
              <a:t>Quan sát hình sau và cho nhận xét về dạng chuyển động của vô lăng; của kim máy may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1"/>
                                        </p:tgtEl>
                                        <p:attrNameLst>
                                          <p:attrName>style.visibility</p:attrName>
                                        </p:attrNameLst>
                                      </p:cBhvr>
                                      <p:to>
                                        <p:strVal val="visible"/>
                                      </p:to>
                                    </p:set>
                                    <p:anim calcmode="discrete" valueType="clr">
                                      <p:cBhvr override="childStyle">
                                        <p:cTn id="7" dur="80"/>
                                        <p:tgtEl>
                                          <p:spTgt spid="327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1"/>
                                        </p:tgtEl>
                                        <p:attrNameLst>
                                          <p:attrName>fillcolor</p:attrName>
                                        </p:attrNameLst>
                                      </p:cBhvr>
                                      <p:tavLst>
                                        <p:tav tm="0">
                                          <p:val>
                                            <p:clrVal>
                                              <a:schemeClr val="accent2"/>
                                            </p:clrVal>
                                          </p:val>
                                        </p:tav>
                                        <p:tav tm="50000">
                                          <p:val>
                                            <p:clrVal>
                                              <a:schemeClr val="hlink"/>
                                            </p:clrVal>
                                          </p:val>
                                        </p:tav>
                                      </p:tavLst>
                                    </p:anim>
                                    <p:set>
                                      <p:cBhvr>
                                        <p:cTn id="9" dur="80"/>
                                        <p:tgtEl>
                                          <p:spTgt spid="32771"/>
                                        </p:tgtEl>
                                        <p:attrNameLst>
                                          <p:attrName>fill.type</p:attrName>
                                        </p:attrNameLst>
                                      </p:cBhvr>
                                      <p:to>
                                        <p:strVal val="solid"/>
                                      </p:to>
                                    </p:set>
                                  </p:childTnLst>
                                </p:cTn>
                              </p:par>
                            </p:childTnLst>
                          </p:cTn>
                        </p:par>
                        <p:par>
                          <p:cTn id="10" fill="hold">
                            <p:stCondLst>
                              <p:cond delay="2640"/>
                            </p:stCondLst>
                            <p:childTnLst>
                              <p:par>
                                <p:cTn id="11" presetID="5" presetClass="entr" presetSubtype="10" fill="hold" nodeType="afterEffect">
                                  <p:stCondLst>
                                    <p:cond delay="0"/>
                                  </p:stCondLst>
                                  <p:childTnLst>
                                    <p:set>
                                      <p:cBhvr>
                                        <p:cTn id="12" dur="1" fill="hold">
                                          <p:stCondLst>
                                            <p:cond delay="0"/>
                                          </p:stCondLst>
                                        </p:cTn>
                                        <p:tgtEl>
                                          <p:spTgt spid="32770"/>
                                        </p:tgtEl>
                                        <p:attrNameLst>
                                          <p:attrName>style.visibility</p:attrName>
                                        </p:attrNameLst>
                                      </p:cBhvr>
                                      <p:to>
                                        <p:strVal val="visible"/>
                                      </p:to>
                                    </p:set>
                                    <p:animEffect transition="in" filter="checkerboard(across)">
                                      <p:cBhvr>
                                        <p:cTn id="13"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57200" y="304800"/>
            <a:ext cx="7924800" cy="15240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43363" name="Text Box 3"/>
          <p:cNvSpPr txBox="1">
            <a:spLocks noChangeArrowheads="1"/>
          </p:cNvSpPr>
          <p:nvPr/>
        </p:nvSpPr>
        <p:spPr bwMode="auto">
          <a:xfrm>
            <a:off x="685800" y="639763"/>
            <a:ext cx="7620000" cy="884237"/>
          </a:xfrm>
          <a:prstGeom prst="rect">
            <a:avLst/>
          </a:prstGeom>
          <a:noFill/>
          <a:ln w="12700">
            <a:noFill/>
            <a:miter lim="800000"/>
            <a:headEnd/>
            <a:tailEnd/>
          </a:ln>
          <a:effectLst/>
        </p:spPr>
        <p:txBody>
          <a:bodyPr>
            <a:spAutoFit/>
          </a:bodyPr>
          <a:lstStyle/>
          <a:p>
            <a:r>
              <a:rPr lang="en-US" sz="2400">
                <a:latin typeface="Times New Roman" pitchFamily="18" charset="0"/>
              </a:rPr>
              <a:t>  </a:t>
            </a:r>
            <a:r>
              <a:rPr lang="en-US" sz="2400">
                <a:solidFill>
                  <a:srgbClr val="FF0000"/>
                </a:solidFill>
                <a:latin typeface="Times New Roman" pitchFamily="18" charset="0"/>
              </a:rPr>
              <a:t>(</a:t>
            </a:r>
            <a:r>
              <a:rPr lang="en-US" sz="2800">
                <a:solidFill>
                  <a:srgbClr val="FF0000"/>
                </a:solidFill>
                <a:latin typeface="Times New Roman" pitchFamily="18" charset="0"/>
              </a:rPr>
              <a:t>?</a:t>
            </a:r>
            <a:r>
              <a:rPr lang="en-US" sz="2400">
                <a:solidFill>
                  <a:srgbClr val="FF0000"/>
                </a:solidFill>
                <a:latin typeface="Times New Roman" pitchFamily="18" charset="0"/>
              </a:rPr>
              <a:t>)</a:t>
            </a:r>
            <a:r>
              <a:rPr lang="en-US" sz="2400">
                <a:latin typeface="Times New Roman" pitchFamily="18" charset="0"/>
              </a:rPr>
              <a:t> Em hãy quan sát và cho biết cơ cấu tay quay – con trượt được ứng dụng trong các máy và thiết bị nào dưới đây?</a:t>
            </a:r>
          </a:p>
        </p:txBody>
      </p:sp>
      <p:pic>
        <p:nvPicPr>
          <p:cNvPr id="143364" name="Picture 4" descr="race"/>
          <p:cNvPicPr>
            <a:picLocks noChangeAspect="1" noChangeArrowheads="1" noCrop="1"/>
          </p:cNvPicPr>
          <p:nvPr/>
        </p:nvPicPr>
        <p:blipFill>
          <a:blip r:embed="rId2"/>
          <a:srcRect/>
          <a:stretch>
            <a:fillRect/>
          </a:stretch>
        </p:blipFill>
        <p:spPr bwMode="auto">
          <a:xfrm>
            <a:off x="3519488" y="2743200"/>
            <a:ext cx="2232025" cy="1655763"/>
          </a:xfrm>
          <a:prstGeom prst="rect">
            <a:avLst/>
          </a:prstGeom>
          <a:noFill/>
          <a:ln w="9525">
            <a:noFill/>
            <a:miter lim="800000"/>
            <a:headEnd/>
            <a:tailEnd/>
          </a:ln>
        </p:spPr>
      </p:pic>
      <p:pic>
        <p:nvPicPr>
          <p:cNvPr id="143368" name="Picture 8" descr="moto"/>
          <p:cNvPicPr>
            <a:picLocks noChangeAspect="1" noChangeArrowheads="1" noCrop="1"/>
          </p:cNvPicPr>
          <p:nvPr/>
        </p:nvPicPr>
        <p:blipFill>
          <a:blip r:embed="rId3"/>
          <a:srcRect/>
          <a:stretch>
            <a:fillRect/>
          </a:stretch>
        </p:blipFill>
        <p:spPr bwMode="auto">
          <a:xfrm>
            <a:off x="395288" y="2819400"/>
            <a:ext cx="2232025" cy="1609725"/>
          </a:xfrm>
          <a:prstGeom prst="rect">
            <a:avLst/>
          </a:prstGeom>
          <a:noFill/>
          <a:ln w="9525">
            <a:noFill/>
            <a:miter lim="800000"/>
            <a:headEnd/>
            <a:tailEnd/>
          </a:ln>
        </p:spPr>
      </p:pic>
      <p:pic>
        <p:nvPicPr>
          <p:cNvPr id="143369" name="Picture 9" descr="MAYMAY"/>
          <p:cNvPicPr>
            <a:picLocks noChangeAspect="1" noChangeArrowheads="1" noCrop="1"/>
          </p:cNvPicPr>
          <p:nvPr/>
        </p:nvPicPr>
        <p:blipFill>
          <a:blip r:embed="rId4">
            <a:lum bright="-18000" contrast="54000"/>
          </a:blip>
          <a:srcRect/>
          <a:stretch>
            <a:fillRect/>
          </a:stretch>
        </p:blipFill>
        <p:spPr bwMode="auto">
          <a:xfrm>
            <a:off x="6172200" y="2743200"/>
            <a:ext cx="2514600" cy="1512888"/>
          </a:xfrm>
          <a:prstGeom prst="rect">
            <a:avLst/>
          </a:prstGeom>
          <a:noFill/>
          <a:ln w="9525">
            <a:noFill/>
            <a:miter lim="800000"/>
            <a:headEnd/>
            <a:tailEnd/>
          </a:ln>
        </p:spPr>
      </p:pic>
      <p:pic>
        <p:nvPicPr>
          <p:cNvPr id="143370" name="Picture 10" descr="piston2"/>
          <p:cNvPicPr>
            <a:picLocks noChangeAspect="1" noChangeArrowheads="1" noCrop="1"/>
          </p:cNvPicPr>
          <p:nvPr/>
        </p:nvPicPr>
        <p:blipFill>
          <a:blip r:embed="rId5"/>
          <a:srcRect/>
          <a:stretch>
            <a:fillRect/>
          </a:stretch>
        </p:blipFill>
        <p:spPr bwMode="auto">
          <a:xfrm>
            <a:off x="466725" y="4572000"/>
            <a:ext cx="1944688" cy="1511300"/>
          </a:xfrm>
          <a:prstGeom prst="rect">
            <a:avLst/>
          </a:prstGeom>
          <a:noFill/>
          <a:ln w="9525">
            <a:noFill/>
            <a:miter lim="800000"/>
            <a:headEnd/>
            <a:tailEnd/>
          </a:ln>
        </p:spPr>
      </p:pic>
      <p:pic>
        <p:nvPicPr>
          <p:cNvPr id="143371" name="Picture 11" descr="engine 2"/>
          <p:cNvPicPr>
            <a:picLocks noChangeAspect="1" noChangeArrowheads="1" noCrop="1"/>
          </p:cNvPicPr>
          <p:nvPr/>
        </p:nvPicPr>
        <p:blipFill>
          <a:blip r:embed="rId6"/>
          <a:srcRect/>
          <a:stretch>
            <a:fillRect/>
          </a:stretch>
        </p:blipFill>
        <p:spPr bwMode="auto">
          <a:xfrm>
            <a:off x="3581400" y="4495800"/>
            <a:ext cx="2057400" cy="1584325"/>
          </a:xfrm>
          <a:prstGeom prst="rect">
            <a:avLst/>
          </a:prstGeom>
          <a:noFill/>
          <a:ln w="9525">
            <a:noFill/>
            <a:miter lim="800000"/>
            <a:headEnd/>
            <a:tailEnd/>
          </a:ln>
          <a:effectLst/>
        </p:spPr>
      </p:pic>
      <p:sp>
        <p:nvSpPr>
          <p:cNvPr id="143373" name="Text Box 13"/>
          <p:cNvSpPr txBox="1">
            <a:spLocks noChangeArrowheads="1"/>
          </p:cNvSpPr>
          <p:nvPr/>
        </p:nvSpPr>
        <p:spPr bwMode="auto">
          <a:xfrm>
            <a:off x="1828800" y="685800"/>
            <a:ext cx="5791200" cy="701675"/>
          </a:xfrm>
          <a:prstGeom prst="rect">
            <a:avLst/>
          </a:prstGeom>
          <a:noFill/>
          <a:ln w="12700">
            <a:noFill/>
            <a:miter lim="800000"/>
            <a:headEnd/>
            <a:tailEnd/>
          </a:ln>
          <a:effectLst/>
        </p:spPr>
        <p:txBody>
          <a:bodyPr>
            <a:spAutoFit/>
          </a:bodyPr>
          <a:lstStyle/>
          <a:p>
            <a:pPr algn="ctr">
              <a:spcBef>
                <a:spcPct val="50000"/>
              </a:spcBef>
            </a:pPr>
            <a:r>
              <a:rPr lang="en-US" sz="2000" b="1" dirty="0">
                <a:solidFill>
                  <a:srgbClr val="FF0000"/>
                </a:solidFill>
                <a:latin typeface="Times New Roman" pitchFamily="18" charset="0"/>
              </a:rPr>
              <a:t>CƠ CẤU TAY QUAY - CON TRƯỢT ĐƯỢC ỨNG  TRONG CÁC MÁY VÀ THIẾT BỊ NHƯ:</a:t>
            </a:r>
          </a:p>
        </p:txBody>
      </p:sp>
      <p:sp>
        <p:nvSpPr>
          <p:cNvPr id="143374" name="Line 14"/>
          <p:cNvSpPr>
            <a:spLocks noChangeShapeType="1"/>
          </p:cNvSpPr>
          <p:nvPr/>
        </p:nvSpPr>
        <p:spPr bwMode="auto">
          <a:xfrm flipH="1">
            <a:off x="1752600" y="1828800"/>
            <a:ext cx="990600" cy="990600"/>
          </a:xfrm>
          <a:prstGeom prst="line">
            <a:avLst/>
          </a:prstGeom>
          <a:noFill/>
          <a:ln w="57150">
            <a:solidFill>
              <a:srgbClr val="FF0000"/>
            </a:solidFill>
            <a:round/>
            <a:headEnd/>
            <a:tailEnd type="triangle" w="med" len="med"/>
          </a:ln>
          <a:effectLst/>
        </p:spPr>
        <p:txBody>
          <a:bodyPr/>
          <a:lstStyle/>
          <a:p>
            <a:endParaRPr lang="en-US"/>
          </a:p>
        </p:txBody>
      </p:sp>
      <p:sp>
        <p:nvSpPr>
          <p:cNvPr id="143375" name="Line 15"/>
          <p:cNvSpPr>
            <a:spLocks noChangeShapeType="1"/>
          </p:cNvSpPr>
          <p:nvPr/>
        </p:nvSpPr>
        <p:spPr bwMode="auto">
          <a:xfrm>
            <a:off x="4419600" y="1828800"/>
            <a:ext cx="0" cy="914400"/>
          </a:xfrm>
          <a:prstGeom prst="line">
            <a:avLst/>
          </a:prstGeom>
          <a:noFill/>
          <a:ln w="57150">
            <a:solidFill>
              <a:srgbClr val="000099"/>
            </a:solidFill>
            <a:round/>
            <a:headEnd/>
            <a:tailEnd type="stealth" w="med" len="med"/>
          </a:ln>
          <a:effectLst/>
        </p:spPr>
        <p:txBody>
          <a:bodyPr/>
          <a:lstStyle/>
          <a:p>
            <a:endParaRPr lang="en-US"/>
          </a:p>
        </p:txBody>
      </p:sp>
      <p:sp>
        <p:nvSpPr>
          <p:cNvPr id="143376" name="Line 16"/>
          <p:cNvSpPr>
            <a:spLocks noChangeShapeType="1"/>
          </p:cNvSpPr>
          <p:nvPr/>
        </p:nvSpPr>
        <p:spPr bwMode="auto">
          <a:xfrm>
            <a:off x="6019800" y="1828800"/>
            <a:ext cx="609600" cy="914400"/>
          </a:xfrm>
          <a:prstGeom prst="line">
            <a:avLst/>
          </a:prstGeom>
          <a:noFill/>
          <a:ln w="57150">
            <a:solidFill>
              <a:schemeClr val="tx1"/>
            </a:solidFill>
            <a:round/>
            <a:headEnd/>
            <a:tailEnd type="triangle" w="med" len="med"/>
          </a:ln>
          <a:effectLst/>
        </p:spPr>
        <p:txBody>
          <a:bodyPr/>
          <a:lstStyle/>
          <a:p>
            <a:endParaRPr lang="en-US"/>
          </a:p>
        </p:txBody>
      </p:sp>
      <p:sp>
        <p:nvSpPr>
          <p:cNvPr id="143377" name="Text Box 17"/>
          <p:cNvSpPr txBox="1">
            <a:spLocks noChangeArrowheads="1"/>
          </p:cNvSpPr>
          <p:nvPr/>
        </p:nvSpPr>
        <p:spPr bwMode="auto">
          <a:xfrm>
            <a:off x="609600" y="609600"/>
            <a:ext cx="7620000" cy="884238"/>
          </a:xfrm>
          <a:prstGeom prst="rect">
            <a:avLst/>
          </a:prstGeom>
          <a:noFill/>
          <a:ln w="9525">
            <a:noFill/>
            <a:miter lim="800000"/>
            <a:headEnd/>
            <a:tailEnd/>
          </a:ln>
          <a:effectLst/>
        </p:spPr>
        <p:txBody>
          <a:bodyPr>
            <a:spAutoFit/>
          </a:bodyPr>
          <a:lstStyle/>
          <a:p>
            <a:pPr>
              <a:spcBef>
                <a:spcPct val="50000"/>
              </a:spcBef>
            </a:pPr>
            <a:r>
              <a:rPr lang="en-US" dirty="0">
                <a:solidFill>
                  <a:srgbClr val="FF0000"/>
                </a:solidFill>
                <a:latin typeface="Times New Roman" pitchFamily="18" charset="0"/>
              </a:rPr>
              <a:t> </a:t>
            </a:r>
            <a:r>
              <a:rPr lang="en-US" sz="2400" dirty="0">
                <a:solidFill>
                  <a:srgbClr val="FF0000"/>
                </a:solidFill>
                <a:latin typeface="Times New Roman" pitchFamily="18" charset="0"/>
              </a:rPr>
              <a:t>(</a:t>
            </a:r>
            <a:r>
              <a:rPr lang="en-US" sz="2800" b="1" dirty="0">
                <a:solidFill>
                  <a:srgbClr val="FF0000"/>
                </a:solidFill>
                <a:latin typeface="Times New Roman" pitchFamily="18" charset="0"/>
              </a:rPr>
              <a:t>?</a:t>
            </a:r>
            <a:r>
              <a:rPr lang="en-US" sz="2400" dirty="0">
                <a:solidFill>
                  <a:srgbClr val="FF0000"/>
                </a:solidFill>
                <a:latin typeface="Times New Roman" pitchFamily="18" charset="0"/>
              </a:rPr>
              <a:t>)</a:t>
            </a:r>
            <a:r>
              <a:rPr lang="en-US" sz="2400" dirty="0">
                <a:latin typeface="Times New Roman" pitchFamily="18" charset="0"/>
              </a:rPr>
              <a:t> </a:t>
            </a:r>
            <a:r>
              <a:rPr lang="en-US" sz="2400" dirty="0" err="1">
                <a:latin typeface="Times New Roman" pitchFamily="18" charset="0"/>
              </a:rPr>
              <a:t>Ngoài</a:t>
            </a:r>
            <a:r>
              <a:rPr lang="en-US" sz="2400" dirty="0">
                <a:latin typeface="Times New Roman" pitchFamily="18" charset="0"/>
              </a:rPr>
              <a:t> </a:t>
            </a:r>
            <a:r>
              <a:rPr lang="en-US" sz="2400" dirty="0" err="1">
                <a:latin typeface="Times New Roman" pitchFamily="18" charset="0"/>
              </a:rPr>
              <a:t>cơ</a:t>
            </a:r>
            <a:r>
              <a:rPr lang="en-US" sz="2400" dirty="0">
                <a:latin typeface="Times New Roman" pitchFamily="18" charset="0"/>
              </a:rPr>
              <a:t>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tay</a:t>
            </a:r>
            <a:r>
              <a:rPr lang="en-US" sz="2400" dirty="0">
                <a:latin typeface="Times New Roman" pitchFamily="18" charset="0"/>
              </a:rPr>
              <a:t> quay - con </a:t>
            </a:r>
            <a:r>
              <a:rPr lang="en-US" sz="2400" dirty="0" err="1">
                <a:latin typeface="Times New Roman" pitchFamily="18" charset="0"/>
              </a:rPr>
              <a:t>trượt</a:t>
            </a:r>
            <a:r>
              <a:rPr lang="en-US" sz="2400" dirty="0">
                <a:latin typeface="Times New Roman" pitchFamily="18" charset="0"/>
              </a:rPr>
              <a:t>, </a:t>
            </a:r>
            <a:r>
              <a:rPr lang="en-US" sz="2400" dirty="0" err="1">
                <a:latin typeface="Times New Roman" pitchFamily="18" charset="0"/>
              </a:rPr>
              <a:t>còn</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cơ</a:t>
            </a:r>
            <a:r>
              <a:rPr lang="en-US" sz="2400" dirty="0">
                <a:latin typeface="Times New Roman" pitchFamily="18" charset="0"/>
              </a:rPr>
              <a:t>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nào</a:t>
            </a:r>
            <a:r>
              <a:rPr lang="en-US" sz="24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quay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tịnh</a:t>
            </a:r>
            <a:r>
              <a:rPr lang="en-US" sz="2400" dirty="0">
                <a:latin typeface="Times New Roman" pitchFamily="18" charset="0"/>
              </a:rPr>
              <a:t> </a:t>
            </a:r>
            <a:r>
              <a:rPr lang="en-US" sz="2400" dirty="0" err="1">
                <a:latin typeface="Times New Roman" pitchFamily="18" charset="0"/>
              </a:rPr>
              <a:t>tiến</a:t>
            </a:r>
            <a:r>
              <a:rPr lang="en-US" sz="2400" dirty="0">
                <a:latin typeface="Times New Roman" pitchFamily="18" charset="0"/>
              </a:rPr>
              <a:t> </a:t>
            </a:r>
            <a:r>
              <a:rPr lang="en-US" sz="2400" dirty="0" err="1">
                <a:latin typeface="Times New Roman" pitchFamily="18" charset="0"/>
              </a:rPr>
              <a:t>không</a:t>
            </a:r>
            <a:r>
              <a:rPr lang="en-US" sz="2400" dirty="0">
                <a:latin typeface="Times New Roman" pitchFamily="18" charset="0"/>
              </a:rPr>
              <a:t>?</a:t>
            </a:r>
          </a:p>
        </p:txBody>
      </p:sp>
      <p:pic>
        <p:nvPicPr>
          <p:cNvPr id="143378" name="Picture 18"/>
          <p:cNvPicPr>
            <a:picLocks noChangeAspect="1" noChangeArrowheads="1"/>
          </p:cNvPicPr>
          <p:nvPr/>
        </p:nvPicPr>
        <p:blipFill>
          <a:blip r:embed="rId7"/>
          <a:srcRect/>
          <a:stretch>
            <a:fillRect/>
          </a:stretch>
        </p:blipFill>
        <p:spPr bwMode="auto">
          <a:xfrm>
            <a:off x="6172200" y="4267200"/>
            <a:ext cx="2514600" cy="1865313"/>
          </a:xfrm>
          <a:prstGeom prst="rect">
            <a:avLst/>
          </a:prstGeom>
          <a:noFill/>
        </p:spPr>
      </p:pic>
      <p:sp>
        <p:nvSpPr>
          <p:cNvPr id="143379" name="Text Box 19"/>
          <p:cNvSpPr txBox="1">
            <a:spLocks noChangeArrowheads="1"/>
          </p:cNvSpPr>
          <p:nvPr/>
        </p:nvSpPr>
        <p:spPr bwMode="auto">
          <a:xfrm>
            <a:off x="76200" y="6172200"/>
            <a:ext cx="5562600" cy="457200"/>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latin typeface="Times New Roman" pitchFamily="18" charset="0"/>
              </a:rPr>
              <a:t>Cơ cấu pít tông – xi lanh trong Ôtô, xe máy</a:t>
            </a:r>
          </a:p>
        </p:txBody>
      </p:sp>
      <p:sp>
        <p:nvSpPr>
          <p:cNvPr id="143380" name="Text Box 20"/>
          <p:cNvSpPr txBox="1">
            <a:spLocks noChangeArrowheads="1"/>
          </p:cNvSpPr>
          <p:nvPr/>
        </p:nvSpPr>
        <p:spPr bwMode="auto">
          <a:xfrm>
            <a:off x="6172200" y="6096000"/>
            <a:ext cx="2743200" cy="457200"/>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latin typeface="Times New Roman" pitchFamily="18" charset="0"/>
              </a:rPr>
              <a:t>Máy khâu đạp chân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wheel(4)">
                                      <p:cBhvr>
                                        <p:cTn id="7" dur="2000"/>
                                        <p:tgtEl>
                                          <p:spTgt spid="14336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43362"/>
                                        </p:tgtEl>
                                        <p:attrNameLst>
                                          <p:attrName>style.visibility</p:attrName>
                                        </p:attrNameLst>
                                      </p:cBhvr>
                                      <p:to>
                                        <p:strVal val="visible"/>
                                      </p:to>
                                    </p:set>
                                    <p:animEffect transition="in" filter="wheel(4)">
                                      <p:cBhvr>
                                        <p:cTn id="10" dur="2000"/>
                                        <p:tgtEl>
                                          <p:spTgt spid="143362"/>
                                        </p:tgtEl>
                                      </p:cBhvr>
                                    </p:animEffect>
                                  </p:childTnLst>
                                </p:cTn>
                              </p:par>
                              <p:par>
                                <p:cTn id="11" presetID="21" presetClass="entr" presetSubtype="4" fill="hold" nodeType="withEffect">
                                  <p:stCondLst>
                                    <p:cond delay="0"/>
                                  </p:stCondLst>
                                  <p:childTnLst>
                                    <p:set>
                                      <p:cBhvr>
                                        <p:cTn id="12" dur="1" fill="hold">
                                          <p:stCondLst>
                                            <p:cond delay="0"/>
                                          </p:stCondLst>
                                        </p:cTn>
                                        <p:tgtEl>
                                          <p:spTgt spid="143368"/>
                                        </p:tgtEl>
                                        <p:attrNameLst>
                                          <p:attrName>style.visibility</p:attrName>
                                        </p:attrNameLst>
                                      </p:cBhvr>
                                      <p:to>
                                        <p:strVal val="visible"/>
                                      </p:to>
                                    </p:set>
                                    <p:animEffect transition="in" filter="wheel(4)">
                                      <p:cBhvr>
                                        <p:cTn id="13" dur="2000"/>
                                        <p:tgtEl>
                                          <p:spTgt spid="143368"/>
                                        </p:tgtEl>
                                      </p:cBhvr>
                                    </p:animEffect>
                                  </p:childTnLst>
                                </p:cTn>
                              </p:par>
                              <p:par>
                                <p:cTn id="14" presetID="21" presetClass="entr" presetSubtype="4" fill="hold" nodeType="withEffect">
                                  <p:stCondLst>
                                    <p:cond delay="0"/>
                                  </p:stCondLst>
                                  <p:childTnLst>
                                    <p:set>
                                      <p:cBhvr>
                                        <p:cTn id="15" dur="1" fill="hold">
                                          <p:stCondLst>
                                            <p:cond delay="0"/>
                                          </p:stCondLst>
                                        </p:cTn>
                                        <p:tgtEl>
                                          <p:spTgt spid="143370"/>
                                        </p:tgtEl>
                                        <p:attrNameLst>
                                          <p:attrName>style.visibility</p:attrName>
                                        </p:attrNameLst>
                                      </p:cBhvr>
                                      <p:to>
                                        <p:strVal val="visible"/>
                                      </p:to>
                                    </p:set>
                                    <p:animEffect transition="in" filter="wheel(4)">
                                      <p:cBhvr>
                                        <p:cTn id="16" dur="2000"/>
                                        <p:tgtEl>
                                          <p:spTgt spid="143370"/>
                                        </p:tgtEl>
                                      </p:cBhvr>
                                    </p:animEffect>
                                  </p:childTnLst>
                                </p:cTn>
                              </p:par>
                              <p:par>
                                <p:cTn id="17" presetID="21" presetClass="entr" presetSubtype="4" fill="hold" nodeType="withEffect">
                                  <p:stCondLst>
                                    <p:cond delay="0"/>
                                  </p:stCondLst>
                                  <p:childTnLst>
                                    <p:set>
                                      <p:cBhvr>
                                        <p:cTn id="18" dur="1" fill="hold">
                                          <p:stCondLst>
                                            <p:cond delay="0"/>
                                          </p:stCondLst>
                                        </p:cTn>
                                        <p:tgtEl>
                                          <p:spTgt spid="143364"/>
                                        </p:tgtEl>
                                        <p:attrNameLst>
                                          <p:attrName>style.visibility</p:attrName>
                                        </p:attrNameLst>
                                      </p:cBhvr>
                                      <p:to>
                                        <p:strVal val="visible"/>
                                      </p:to>
                                    </p:set>
                                    <p:animEffect transition="in" filter="wheel(4)">
                                      <p:cBhvr>
                                        <p:cTn id="19" dur="2000"/>
                                        <p:tgtEl>
                                          <p:spTgt spid="143364"/>
                                        </p:tgtEl>
                                      </p:cBhvr>
                                    </p:animEffect>
                                  </p:childTnLst>
                                </p:cTn>
                              </p:par>
                              <p:par>
                                <p:cTn id="20" presetID="21" presetClass="entr" presetSubtype="4" fill="hold" nodeType="withEffect">
                                  <p:stCondLst>
                                    <p:cond delay="0"/>
                                  </p:stCondLst>
                                  <p:childTnLst>
                                    <p:set>
                                      <p:cBhvr>
                                        <p:cTn id="21" dur="1" fill="hold">
                                          <p:stCondLst>
                                            <p:cond delay="0"/>
                                          </p:stCondLst>
                                        </p:cTn>
                                        <p:tgtEl>
                                          <p:spTgt spid="143371"/>
                                        </p:tgtEl>
                                        <p:attrNameLst>
                                          <p:attrName>style.visibility</p:attrName>
                                        </p:attrNameLst>
                                      </p:cBhvr>
                                      <p:to>
                                        <p:strVal val="visible"/>
                                      </p:to>
                                    </p:set>
                                    <p:animEffect transition="in" filter="wheel(4)">
                                      <p:cBhvr>
                                        <p:cTn id="22" dur="2000"/>
                                        <p:tgtEl>
                                          <p:spTgt spid="143371"/>
                                        </p:tgtEl>
                                      </p:cBhvr>
                                    </p:animEffect>
                                  </p:childTnLst>
                                </p:cTn>
                              </p:par>
                              <p:par>
                                <p:cTn id="23" presetID="21" presetClass="entr" presetSubtype="4" fill="hold" nodeType="withEffect">
                                  <p:stCondLst>
                                    <p:cond delay="0"/>
                                  </p:stCondLst>
                                  <p:childTnLst>
                                    <p:set>
                                      <p:cBhvr>
                                        <p:cTn id="24" dur="1" fill="hold">
                                          <p:stCondLst>
                                            <p:cond delay="0"/>
                                          </p:stCondLst>
                                        </p:cTn>
                                        <p:tgtEl>
                                          <p:spTgt spid="143369"/>
                                        </p:tgtEl>
                                        <p:attrNameLst>
                                          <p:attrName>style.visibility</p:attrName>
                                        </p:attrNameLst>
                                      </p:cBhvr>
                                      <p:to>
                                        <p:strVal val="visible"/>
                                      </p:to>
                                    </p:set>
                                    <p:animEffect transition="in" filter="wheel(4)">
                                      <p:cBhvr>
                                        <p:cTn id="25" dur="2000"/>
                                        <p:tgtEl>
                                          <p:spTgt spid="143369"/>
                                        </p:tgtEl>
                                      </p:cBhvr>
                                    </p:animEffect>
                                  </p:childTnLst>
                                </p:cTn>
                              </p:par>
                              <p:par>
                                <p:cTn id="26" presetID="8" presetClass="entr" presetSubtype="16" fill="hold" nodeType="withEffect">
                                  <p:stCondLst>
                                    <p:cond delay="0"/>
                                  </p:stCondLst>
                                  <p:childTnLst>
                                    <p:set>
                                      <p:cBhvr>
                                        <p:cTn id="27" dur="1" fill="hold">
                                          <p:stCondLst>
                                            <p:cond delay="0"/>
                                          </p:stCondLst>
                                        </p:cTn>
                                        <p:tgtEl>
                                          <p:spTgt spid="143378"/>
                                        </p:tgtEl>
                                        <p:attrNameLst>
                                          <p:attrName>style.visibility</p:attrName>
                                        </p:attrNameLst>
                                      </p:cBhvr>
                                      <p:to>
                                        <p:strVal val="visible"/>
                                      </p:to>
                                    </p:set>
                                    <p:animEffect transition="in" filter="diamond(in)">
                                      <p:cBhvr>
                                        <p:cTn id="28" dur="1000"/>
                                        <p:tgtEl>
                                          <p:spTgt spid="14337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143363"/>
                                        </p:tgtEl>
                                      </p:cBhvr>
                                    </p:animEffect>
                                    <p:set>
                                      <p:cBhvr>
                                        <p:cTn id="33" dur="1" fill="hold">
                                          <p:stCondLst>
                                            <p:cond delay="499"/>
                                          </p:stCondLst>
                                        </p:cTn>
                                        <p:tgtEl>
                                          <p:spTgt spid="14336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43373">
                                            <p:txEl>
                                              <p:pRg st="0" end="0"/>
                                            </p:txEl>
                                          </p:spTgt>
                                        </p:tgtEl>
                                        <p:attrNameLst>
                                          <p:attrName>style.visibility</p:attrName>
                                        </p:attrNameLst>
                                      </p:cBhvr>
                                      <p:to>
                                        <p:strVal val="visible"/>
                                      </p:to>
                                    </p:set>
                                    <p:anim calcmode="lin" valueType="num">
                                      <p:cBhvr>
                                        <p:cTn id="38" dur="500" fill="hold"/>
                                        <p:tgtEl>
                                          <p:spTgt spid="143373">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43373">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4337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43374"/>
                                        </p:tgtEl>
                                        <p:attrNameLst>
                                          <p:attrName>style.visibility</p:attrName>
                                        </p:attrNameLst>
                                      </p:cBhvr>
                                      <p:to>
                                        <p:strVal val="visible"/>
                                      </p:to>
                                    </p:set>
                                    <p:animEffect transition="in" filter="strips(downLeft)">
                                      <p:cBhvr>
                                        <p:cTn id="45" dur="500"/>
                                        <p:tgtEl>
                                          <p:spTgt spid="143374"/>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143375"/>
                                        </p:tgtEl>
                                        <p:attrNameLst>
                                          <p:attrName>style.visibility</p:attrName>
                                        </p:attrNameLst>
                                      </p:cBhvr>
                                      <p:to>
                                        <p:strVal val="visible"/>
                                      </p:to>
                                    </p:set>
                                    <p:animEffect transition="in" filter="strips(downLeft)">
                                      <p:cBhvr>
                                        <p:cTn id="48" dur="500"/>
                                        <p:tgtEl>
                                          <p:spTgt spid="143375"/>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143379"/>
                                        </p:tgtEl>
                                        <p:attrNameLst>
                                          <p:attrName>style.visibility</p:attrName>
                                        </p:attrNameLst>
                                      </p:cBhvr>
                                      <p:to>
                                        <p:strVal val="visible"/>
                                      </p:to>
                                    </p:set>
                                    <p:animEffect transition="in" filter="strips(downRight)">
                                      <p:cBhvr>
                                        <p:cTn id="51" dur="500"/>
                                        <p:tgtEl>
                                          <p:spTgt spid="143379"/>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43376"/>
                                        </p:tgtEl>
                                        <p:attrNameLst>
                                          <p:attrName>style.visibility</p:attrName>
                                        </p:attrNameLst>
                                      </p:cBhvr>
                                      <p:to>
                                        <p:strVal val="visible"/>
                                      </p:to>
                                    </p:set>
                                    <p:animEffect transition="in" filter="strips(downLeft)">
                                      <p:cBhvr>
                                        <p:cTn id="56" dur="500"/>
                                        <p:tgtEl>
                                          <p:spTgt spid="143376"/>
                                        </p:tgtEl>
                                      </p:cBhvr>
                                    </p:animEffect>
                                  </p:childTnLst>
                                </p:cTn>
                              </p:par>
                              <p:par>
                                <p:cTn id="57" presetID="18" presetClass="entr" presetSubtype="6" fill="hold" grpId="0" nodeType="withEffect">
                                  <p:stCondLst>
                                    <p:cond delay="0"/>
                                  </p:stCondLst>
                                  <p:childTnLst>
                                    <p:set>
                                      <p:cBhvr>
                                        <p:cTn id="58" dur="1" fill="hold">
                                          <p:stCondLst>
                                            <p:cond delay="0"/>
                                          </p:stCondLst>
                                        </p:cTn>
                                        <p:tgtEl>
                                          <p:spTgt spid="143380"/>
                                        </p:tgtEl>
                                        <p:attrNameLst>
                                          <p:attrName>style.visibility</p:attrName>
                                        </p:attrNameLst>
                                      </p:cBhvr>
                                      <p:to>
                                        <p:strVal val="visible"/>
                                      </p:to>
                                    </p:set>
                                    <p:animEffect transition="in" filter="strips(downRight)">
                                      <p:cBhvr>
                                        <p:cTn id="59" dur="500"/>
                                        <p:tgtEl>
                                          <p:spTgt spid="143380"/>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xit" presetSubtype="10" fill="hold" grpId="0" nodeType="clickEffect">
                                  <p:stCondLst>
                                    <p:cond delay="0"/>
                                  </p:stCondLst>
                                  <p:childTnLst>
                                    <p:animEffect transition="out" filter="checkerboard(across)">
                                      <p:cBhvr>
                                        <p:cTn id="63" dur="500"/>
                                        <p:tgtEl>
                                          <p:spTgt spid="143373">
                                            <p:txEl>
                                              <p:pRg st="0" end="0"/>
                                            </p:txEl>
                                          </p:spTgt>
                                        </p:tgtEl>
                                      </p:cBhvr>
                                    </p:animEffect>
                                    <p:set>
                                      <p:cBhvr>
                                        <p:cTn id="64" dur="1" fill="hold">
                                          <p:stCondLst>
                                            <p:cond delay="499"/>
                                          </p:stCondLst>
                                        </p:cTn>
                                        <p:tgtEl>
                                          <p:spTgt spid="143373">
                                            <p:txEl>
                                              <p:pRg st="0" end="0"/>
                                            </p:txEl>
                                          </p:spTgt>
                                        </p:tgtEl>
                                        <p:attrNameLst>
                                          <p:attrName>style.visibility</p:attrName>
                                        </p:attrNameLst>
                                      </p:cBhvr>
                                      <p:to>
                                        <p:strVal val="hidden"/>
                                      </p:to>
                                    </p:set>
                                  </p:childTnLst>
                                </p:cTn>
                              </p:par>
                              <p:par>
                                <p:cTn id="65" presetID="5" presetClass="exit" presetSubtype="10" fill="hold" grpId="1" nodeType="withEffect">
                                  <p:stCondLst>
                                    <p:cond delay="0"/>
                                  </p:stCondLst>
                                  <p:childTnLst>
                                    <p:animEffect transition="out" filter="checkerboard(across)">
                                      <p:cBhvr>
                                        <p:cTn id="66" dur="500"/>
                                        <p:tgtEl>
                                          <p:spTgt spid="143374"/>
                                        </p:tgtEl>
                                      </p:cBhvr>
                                    </p:animEffect>
                                    <p:set>
                                      <p:cBhvr>
                                        <p:cTn id="67" dur="1" fill="hold">
                                          <p:stCondLst>
                                            <p:cond delay="499"/>
                                          </p:stCondLst>
                                        </p:cTn>
                                        <p:tgtEl>
                                          <p:spTgt spid="143374"/>
                                        </p:tgtEl>
                                        <p:attrNameLst>
                                          <p:attrName>style.visibility</p:attrName>
                                        </p:attrNameLst>
                                      </p:cBhvr>
                                      <p:to>
                                        <p:strVal val="hidden"/>
                                      </p:to>
                                    </p:set>
                                  </p:childTnLst>
                                </p:cTn>
                              </p:par>
                              <p:par>
                                <p:cTn id="68" presetID="5" presetClass="exit" presetSubtype="10" fill="hold" grpId="1" nodeType="withEffect">
                                  <p:stCondLst>
                                    <p:cond delay="0"/>
                                  </p:stCondLst>
                                  <p:childTnLst>
                                    <p:animEffect transition="out" filter="checkerboard(across)">
                                      <p:cBhvr>
                                        <p:cTn id="69" dur="500"/>
                                        <p:tgtEl>
                                          <p:spTgt spid="143375"/>
                                        </p:tgtEl>
                                      </p:cBhvr>
                                    </p:animEffect>
                                    <p:set>
                                      <p:cBhvr>
                                        <p:cTn id="70" dur="1" fill="hold">
                                          <p:stCondLst>
                                            <p:cond delay="499"/>
                                          </p:stCondLst>
                                        </p:cTn>
                                        <p:tgtEl>
                                          <p:spTgt spid="143375"/>
                                        </p:tgtEl>
                                        <p:attrNameLst>
                                          <p:attrName>style.visibility</p:attrName>
                                        </p:attrNameLst>
                                      </p:cBhvr>
                                      <p:to>
                                        <p:strVal val="hidden"/>
                                      </p:to>
                                    </p:set>
                                  </p:childTnLst>
                                </p:cTn>
                              </p:par>
                              <p:par>
                                <p:cTn id="71" presetID="5" presetClass="exit" presetSubtype="10" fill="hold" grpId="1" nodeType="withEffect">
                                  <p:stCondLst>
                                    <p:cond delay="0"/>
                                  </p:stCondLst>
                                  <p:childTnLst>
                                    <p:animEffect transition="out" filter="checkerboard(across)">
                                      <p:cBhvr>
                                        <p:cTn id="72" dur="500"/>
                                        <p:tgtEl>
                                          <p:spTgt spid="143376"/>
                                        </p:tgtEl>
                                      </p:cBhvr>
                                    </p:animEffect>
                                    <p:set>
                                      <p:cBhvr>
                                        <p:cTn id="73" dur="1" fill="hold">
                                          <p:stCondLst>
                                            <p:cond delay="499"/>
                                          </p:stCondLst>
                                        </p:cTn>
                                        <p:tgtEl>
                                          <p:spTgt spid="143376"/>
                                        </p:tgtEl>
                                        <p:attrNameLst>
                                          <p:attrName>style.visibility</p:attrName>
                                        </p:attrNameLst>
                                      </p:cBhvr>
                                      <p:to>
                                        <p:strVal val="hidden"/>
                                      </p:to>
                                    </p:set>
                                  </p:childTnLst>
                                </p:cTn>
                              </p:par>
                              <p:par>
                                <p:cTn id="74" presetID="5" presetClass="exit" presetSubtype="10" fill="hold" nodeType="withEffect">
                                  <p:stCondLst>
                                    <p:cond delay="0"/>
                                  </p:stCondLst>
                                  <p:childTnLst>
                                    <p:animEffect transition="out" filter="checkerboard(across)">
                                      <p:cBhvr>
                                        <p:cTn id="75" dur="500"/>
                                        <p:tgtEl>
                                          <p:spTgt spid="143364"/>
                                        </p:tgtEl>
                                      </p:cBhvr>
                                    </p:animEffect>
                                    <p:set>
                                      <p:cBhvr>
                                        <p:cTn id="76" dur="1" fill="hold">
                                          <p:stCondLst>
                                            <p:cond delay="499"/>
                                          </p:stCondLst>
                                        </p:cTn>
                                        <p:tgtEl>
                                          <p:spTgt spid="143364"/>
                                        </p:tgtEl>
                                        <p:attrNameLst>
                                          <p:attrName>style.visibility</p:attrName>
                                        </p:attrNameLst>
                                      </p:cBhvr>
                                      <p:to>
                                        <p:strVal val="hidden"/>
                                      </p:to>
                                    </p:set>
                                  </p:childTnLst>
                                </p:cTn>
                              </p:par>
                              <p:par>
                                <p:cTn id="77" presetID="5" presetClass="exit" presetSubtype="10" fill="hold" nodeType="withEffect">
                                  <p:stCondLst>
                                    <p:cond delay="0"/>
                                  </p:stCondLst>
                                  <p:childTnLst>
                                    <p:animEffect transition="out" filter="checkerboard(across)">
                                      <p:cBhvr>
                                        <p:cTn id="78" dur="500"/>
                                        <p:tgtEl>
                                          <p:spTgt spid="143368"/>
                                        </p:tgtEl>
                                      </p:cBhvr>
                                    </p:animEffect>
                                    <p:set>
                                      <p:cBhvr>
                                        <p:cTn id="79" dur="1" fill="hold">
                                          <p:stCondLst>
                                            <p:cond delay="499"/>
                                          </p:stCondLst>
                                        </p:cTn>
                                        <p:tgtEl>
                                          <p:spTgt spid="143368"/>
                                        </p:tgtEl>
                                        <p:attrNameLst>
                                          <p:attrName>style.visibility</p:attrName>
                                        </p:attrNameLst>
                                      </p:cBhvr>
                                      <p:to>
                                        <p:strVal val="hidden"/>
                                      </p:to>
                                    </p:set>
                                  </p:childTnLst>
                                </p:cTn>
                              </p:par>
                              <p:par>
                                <p:cTn id="80" presetID="5" presetClass="exit" presetSubtype="10" fill="hold" nodeType="withEffect">
                                  <p:stCondLst>
                                    <p:cond delay="0"/>
                                  </p:stCondLst>
                                  <p:childTnLst>
                                    <p:animEffect transition="out" filter="checkerboard(across)">
                                      <p:cBhvr>
                                        <p:cTn id="81" dur="500"/>
                                        <p:tgtEl>
                                          <p:spTgt spid="143370"/>
                                        </p:tgtEl>
                                      </p:cBhvr>
                                    </p:animEffect>
                                    <p:set>
                                      <p:cBhvr>
                                        <p:cTn id="82" dur="1" fill="hold">
                                          <p:stCondLst>
                                            <p:cond delay="499"/>
                                          </p:stCondLst>
                                        </p:cTn>
                                        <p:tgtEl>
                                          <p:spTgt spid="143370"/>
                                        </p:tgtEl>
                                        <p:attrNameLst>
                                          <p:attrName>style.visibility</p:attrName>
                                        </p:attrNameLst>
                                      </p:cBhvr>
                                      <p:to>
                                        <p:strVal val="hidden"/>
                                      </p:to>
                                    </p:set>
                                  </p:childTnLst>
                                </p:cTn>
                              </p:par>
                              <p:par>
                                <p:cTn id="83" presetID="5" presetClass="exit" presetSubtype="10" fill="hold" grpId="1" nodeType="withEffect">
                                  <p:stCondLst>
                                    <p:cond delay="0"/>
                                  </p:stCondLst>
                                  <p:childTnLst>
                                    <p:animEffect transition="out" filter="checkerboard(across)">
                                      <p:cBhvr>
                                        <p:cTn id="84" dur="500"/>
                                        <p:tgtEl>
                                          <p:spTgt spid="143379"/>
                                        </p:tgtEl>
                                      </p:cBhvr>
                                    </p:animEffect>
                                    <p:set>
                                      <p:cBhvr>
                                        <p:cTn id="85" dur="1" fill="hold">
                                          <p:stCondLst>
                                            <p:cond delay="499"/>
                                          </p:stCondLst>
                                        </p:cTn>
                                        <p:tgtEl>
                                          <p:spTgt spid="143379"/>
                                        </p:tgtEl>
                                        <p:attrNameLst>
                                          <p:attrName>style.visibility</p:attrName>
                                        </p:attrNameLst>
                                      </p:cBhvr>
                                      <p:to>
                                        <p:strVal val="hidden"/>
                                      </p:to>
                                    </p:set>
                                  </p:childTnLst>
                                </p:cTn>
                              </p:par>
                              <p:par>
                                <p:cTn id="86" presetID="5" presetClass="exit" presetSubtype="10" fill="hold" nodeType="withEffect">
                                  <p:stCondLst>
                                    <p:cond delay="0"/>
                                  </p:stCondLst>
                                  <p:childTnLst>
                                    <p:animEffect transition="out" filter="checkerboard(across)">
                                      <p:cBhvr>
                                        <p:cTn id="87" dur="500"/>
                                        <p:tgtEl>
                                          <p:spTgt spid="143371"/>
                                        </p:tgtEl>
                                      </p:cBhvr>
                                    </p:animEffect>
                                    <p:set>
                                      <p:cBhvr>
                                        <p:cTn id="88" dur="1" fill="hold">
                                          <p:stCondLst>
                                            <p:cond delay="499"/>
                                          </p:stCondLst>
                                        </p:cTn>
                                        <p:tgtEl>
                                          <p:spTgt spid="143371"/>
                                        </p:tgtEl>
                                        <p:attrNameLst>
                                          <p:attrName>style.visibility</p:attrName>
                                        </p:attrNameLst>
                                      </p:cBhvr>
                                      <p:to>
                                        <p:strVal val="hidden"/>
                                      </p:to>
                                    </p:set>
                                  </p:childTnLst>
                                </p:cTn>
                              </p:par>
                              <p:par>
                                <p:cTn id="89" presetID="5" presetClass="exit" presetSubtype="10" fill="hold" nodeType="withEffect">
                                  <p:stCondLst>
                                    <p:cond delay="0"/>
                                  </p:stCondLst>
                                  <p:childTnLst>
                                    <p:animEffect transition="out" filter="checkerboard(across)">
                                      <p:cBhvr>
                                        <p:cTn id="90" dur="500"/>
                                        <p:tgtEl>
                                          <p:spTgt spid="143369"/>
                                        </p:tgtEl>
                                      </p:cBhvr>
                                    </p:animEffect>
                                    <p:set>
                                      <p:cBhvr>
                                        <p:cTn id="91" dur="1" fill="hold">
                                          <p:stCondLst>
                                            <p:cond delay="499"/>
                                          </p:stCondLst>
                                        </p:cTn>
                                        <p:tgtEl>
                                          <p:spTgt spid="143369"/>
                                        </p:tgtEl>
                                        <p:attrNameLst>
                                          <p:attrName>style.visibility</p:attrName>
                                        </p:attrNameLst>
                                      </p:cBhvr>
                                      <p:to>
                                        <p:strVal val="hidden"/>
                                      </p:to>
                                    </p:set>
                                  </p:childTnLst>
                                </p:cTn>
                              </p:par>
                              <p:par>
                                <p:cTn id="92" presetID="5" presetClass="exit" presetSubtype="10" fill="hold" nodeType="withEffect">
                                  <p:stCondLst>
                                    <p:cond delay="0"/>
                                  </p:stCondLst>
                                  <p:childTnLst>
                                    <p:animEffect transition="out" filter="checkerboard(across)">
                                      <p:cBhvr>
                                        <p:cTn id="93" dur="500"/>
                                        <p:tgtEl>
                                          <p:spTgt spid="143378"/>
                                        </p:tgtEl>
                                      </p:cBhvr>
                                    </p:animEffect>
                                    <p:set>
                                      <p:cBhvr>
                                        <p:cTn id="94" dur="1" fill="hold">
                                          <p:stCondLst>
                                            <p:cond delay="499"/>
                                          </p:stCondLst>
                                        </p:cTn>
                                        <p:tgtEl>
                                          <p:spTgt spid="143378"/>
                                        </p:tgtEl>
                                        <p:attrNameLst>
                                          <p:attrName>style.visibility</p:attrName>
                                        </p:attrNameLst>
                                      </p:cBhvr>
                                      <p:to>
                                        <p:strVal val="hidden"/>
                                      </p:to>
                                    </p:set>
                                  </p:childTnLst>
                                </p:cTn>
                              </p:par>
                              <p:par>
                                <p:cTn id="95" presetID="5" presetClass="exit" presetSubtype="10" fill="hold" grpId="1" nodeType="withEffect">
                                  <p:stCondLst>
                                    <p:cond delay="0"/>
                                  </p:stCondLst>
                                  <p:childTnLst>
                                    <p:animEffect transition="out" filter="checkerboard(across)">
                                      <p:cBhvr>
                                        <p:cTn id="96" dur="500"/>
                                        <p:tgtEl>
                                          <p:spTgt spid="143380"/>
                                        </p:tgtEl>
                                      </p:cBhvr>
                                    </p:animEffect>
                                    <p:set>
                                      <p:cBhvr>
                                        <p:cTn id="97" dur="1" fill="hold">
                                          <p:stCondLst>
                                            <p:cond delay="499"/>
                                          </p:stCondLst>
                                        </p:cTn>
                                        <p:tgtEl>
                                          <p:spTgt spid="14338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53" presetClass="entr" presetSubtype="0" fill="hold" grpId="0" nodeType="clickEffect">
                                  <p:stCondLst>
                                    <p:cond delay="0"/>
                                  </p:stCondLst>
                                  <p:childTnLst>
                                    <p:set>
                                      <p:cBhvr>
                                        <p:cTn id="101" dur="1" fill="hold">
                                          <p:stCondLst>
                                            <p:cond delay="0"/>
                                          </p:stCondLst>
                                        </p:cTn>
                                        <p:tgtEl>
                                          <p:spTgt spid="143377"/>
                                        </p:tgtEl>
                                        <p:attrNameLst>
                                          <p:attrName>style.visibility</p:attrName>
                                        </p:attrNameLst>
                                      </p:cBhvr>
                                      <p:to>
                                        <p:strVal val="visible"/>
                                      </p:to>
                                    </p:set>
                                    <p:anim calcmode="lin" valueType="num">
                                      <p:cBhvr>
                                        <p:cTn id="102" dur="500" fill="hold"/>
                                        <p:tgtEl>
                                          <p:spTgt spid="143377"/>
                                        </p:tgtEl>
                                        <p:attrNameLst>
                                          <p:attrName>ppt_w</p:attrName>
                                        </p:attrNameLst>
                                      </p:cBhvr>
                                      <p:tavLst>
                                        <p:tav tm="0">
                                          <p:val>
                                            <p:fltVal val="0"/>
                                          </p:val>
                                        </p:tav>
                                        <p:tav tm="100000">
                                          <p:val>
                                            <p:strVal val="#ppt_w"/>
                                          </p:val>
                                        </p:tav>
                                      </p:tavLst>
                                    </p:anim>
                                    <p:anim calcmode="lin" valueType="num">
                                      <p:cBhvr>
                                        <p:cTn id="103" dur="500" fill="hold"/>
                                        <p:tgtEl>
                                          <p:spTgt spid="143377"/>
                                        </p:tgtEl>
                                        <p:attrNameLst>
                                          <p:attrName>ppt_h</p:attrName>
                                        </p:attrNameLst>
                                      </p:cBhvr>
                                      <p:tavLst>
                                        <p:tav tm="0">
                                          <p:val>
                                            <p:fltVal val="0"/>
                                          </p:val>
                                        </p:tav>
                                        <p:tav tm="100000">
                                          <p:val>
                                            <p:strVal val="#ppt_h"/>
                                          </p:val>
                                        </p:tav>
                                      </p:tavLst>
                                    </p:anim>
                                    <p:animEffect transition="in" filter="fade">
                                      <p:cBhvr>
                                        <p:cTn id="104" dur="500"/>
                                        <p:tgtEl>
                                          <p:spTgt spid="143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nimBg="1"/>
      <p:bldP spid="143363" grpId="0"/>
      <p:bldP spid="143363" grpId="1"/>
      <p:bldP spid="143373" grpId="0" build="allAtOnce"/>
      <p:bldP spid="143374" grpId="0" animBg="1"/>
      <p:bldP spid="143374" grpId="1" animBg="1"/>
      <p:bldP spid="143375" grpId="0" animBg="1"/>
      <p:bldP spid="143375" grpId="1" animBg="1"/>
      <p:bldP spid="143376" grpId="0" animBg="1"/>
      <p:bldP spid="143376" grpId="1" animBg="1"/>
      <p:bldP spid="143377" grpId="0"/>
      <p:bldP spid="143379" grpId="0"/>
      <p:bldP spid="143379" grpId="1"/>
      <p:bldP spid="143380" grpId="0"/>
      <p:bldP spid="14338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thanh rang 2"/>
          <p:cNvPicPr>
            <a:picLocks noChangeAspect="1" noChangeArrowheads="1" noCrop="1"/>
          </p:cNvPicPr>
          <p:nvPr/>
        </p:nvPicPr>
        <p:blipFill>
          <a:blip r:embed="rId3"/>
          <a:srcRect/>
          <a:stretch>
            <a:fillRect/>
          </a:stretch>
        </p:blipFill>
        <p:spPr bwMode="auto">
          <a:xfrm>
            <a:off x="685800" y="1801813"/>
            <a:ext cx="3352800" cy="2312987"/>
          </a:xfrm>
          <a:prstGeom prst="rect">
            <a:avLst/>
          </a:prstGeom>
          <a:noFill/>
        </p:spPr>
      </p:pic>
      <p:sp>
        <p:nvSpPr>
          <p:cNvPr id="39944" name="AutoShape 8"/>
          <p:cNvSpPr>
            <a:spLocks noChangeArrowheads="1"/>
          </p:cNvSpPr>
          <p:nvPr/>
        </p:nvSpPr>
        <p:spPr bwMode="auto">
          <a:xfrm>
            <a:off x="1563688" y="1295400"/>
            <a:ext cx="2017712" cy="457200"/>
          </a:xfrm>
          <a:prstGeom prst="wedgeRoundRectCallout">
            <a:avLst>
              <a:gd name="adj1" fmla="val -31273"/>
              <a:gd name="adj2" fmla="val 207292"/>
              <a:gd name="adj3" fmla="val 16667"/>
            </a:avLst>
          </a:prstGeom>
          <a:solidFill>
            <a:schemeClr val="accent1"/>
          </a:solidFill>
          <a:ln w="9525">
            <a:solidFill>
              <a:schemeClr val="tx1"/>
            </a:solidFill>
            <a:miter lim="800000"/>
            <a:headEnd/>
            <a:tailEnd/>
          </a:ln>
          <a:effectLst/>
        </p:spPr>
        <p:txBody>
          <a:bodyPr/>
          <a:lstStyle/>
          <a:p>
            <a:pPr algn="ctr"/>
            <a:r>
              <a:rPr lang="en-GB" sz="2000" b="1">
                <a:solidFill>
                  <a:srgbClr val="0000FF"/>
                </a:solidFill>
                <a:latin typeface="Times New Roman" pitchFamily="18" charset="0"/>
              </a:rPr>
              <a:t>Thanh răng</a:t>
            </a:r>
          </a:p>
        </p:txBody>
      </p:sp>
      <p:sp>
        <p:nvSpPr>
          <p:cNvPr id="39945" name="AutoShape 9"/>
          <p:cNvSpPr>
            <a:spLocks noChangeArrowheads="1"/>
          </p:cNvSpPr>
          <p:nvPr/>
        </p:nvSpPr>
        <p:spPr bwMode="auto">
          <a:xfrm rot="5400000">
            <a:off x="2332831" y="3780632"/>
            <a:ext cx="515937" cy="1371600"/>
          </a:xfrm>
          <a:prstGeom prst="wedgeRoundRectCallout">
            <a:avLst>
              <a:gd name="adj1" fmla="val -186000"/>
              <a:gd name="adj2" fmla="val 36917"/>
              <a:gd name="adj3" fmla="val 16667"/>
            </a:avLst>
          </a:prstGeom>
          <a:solidFill>
            <a:schemeClr val="accent1"/>
          </a:solidFill>
          <a:ln w="9525">
            <a:solidFill>
              <a:schemeClr val="tx1"/>
            </a:solidFill>
            <a:miter lim="800000"/>
            <a:headEnd/>
            <a:tailEnd/>
          </a:ln>
          <a:effectLst/>
        </p:spPr>
        <p:txBody>
          <a:bodyPr rot="10800000" vert="eaVert"/>
          <a:lstStyle/>
          <a:p>
            <a:pPr algn="ctr"/>
            <a:r>
              <a:rPr lang="en-GB" sz="2000" b="1">
                <a:solidFill>
                  <a:srgbClr val="0000FF"/>
                </a:solidFill>
                <a:latin typeface="Times New Roman" pitchFamily="18" charset="0"/>
              </a:rPr>
              <a:t>Bánh răng</a:t>
            </a:r>
          </a:p>
        </p:txBody>
      </p:sp>
      <p:sp>
        <p:nvSpPr>
          <p:cNvPr id="39946" name="Text Box 10"/>
          <p:cNvSpPr txBox="1">
            <a:spLocks noChangeArrowheads="1"/>
          </p:cNvSpPr>
          <p:nvPr/>
        </p:nvSpPr>
        <p:spPr bwMode="auto">
          <a:xfrm>
            <a:off x="1219200" y="304800"/>
            <a:ext cx="6705600" cy="946150"/>
          </a:xfrm>
          <a:prstGeom prst="rect">
            <a:avLst/>
          </a:prstGeom>
          <a:noFill/>
          <a:ln w="9525">
            <a:noFill/>
            <a:miter lim="800000"/>
            <a:headEnd/>
            <a:tailEnd/>
          </a:ln>
          <a:effectLst/>
        </p:spPr>
        <p:txBody>
          <a:bodyPr>
            <a:spAutoFit/>
          </a:bodyPr>
          <a:lstStyle/>
          <a:p>
            <a:pPr algn="ctr">
              <a:spcBef>
                <a:spcPct val="50000"/>
              </a:spcBef>
            </a:pPr>
            <a:r>
              <a:rPr lang="en-US" sz="2800">
                <a:latin typeface="Times New Roman" pitchFamily="18" charset="0"/>
              </a:rPr>
              <a:t>Ngoài ra còn có cơ cấu bánh răng - thanh răng và cơ cấu vít đai ốc</a:t>
            </a:r>
          </a:p>
        </p:txBody>
      </p:sp>
      <p:pic>
        <p:nvPicPr>
          <p:cNvPr id="39947" name="Picture 11" descr="J0283026"/>
          <p:cNvPicPr>
            <a:picLocks noChangeAspect="1" noChangeArrowheads="1" noCrop="1"/>
          </p:cNvPicPr>
          <p:nvPr/>
        </p:nvPicPr>
        <p:blipFill>
          <a:blip r:embed="rId4"/>
          <a:srcRect/>
          <a:stretch>
            <a:fillRect/>
          </a:stretch>
        </p:blipFill>
        <p:spPr bwMode="auto">
          <a:xfrm>
            <a:off x="304800" y="4478338"/>
            <a:ext cx="2743200" cy="1773237"/>
          </a:xfrm>
          <a:prstGeom prst="rect">
            <a:avLst/>
          </a:prstGeom>
          <a:noFill/>
          <a:ln w="9525">
            <a:noFill/>
            <a:miter lim="800000"/>
            <a:headEnd/>
            <a:tailEnd/>
          </a:ln>
        </p:spPr>
      </p:pic>
      <p:sp>
        <p:nvSpPr>
          <p:cNvPr id="39948" name="Text Box 12"/>
          <p:cNvSpPr txBox="1">
            <a:spLocks noChangeArrowheads="1"/>
          </p:cNvSpPr>
          <p:nvPr/>
        </p:nvSpPr>
        <p:spPr bwMode="auto">
          <a:xfrm>
            <a:off x="533400" y="6019800"/>
            <a:ext cx="15240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Xe nâng</a:t>
            </a:r>
          </a:p>
        </p:txBody>
      </p:sp>
      <p:pic>
        <p:nvPicPr>
          <p:cNvPr id="39949" name="Picture 13" descr="28-3"/>
          <p:cNvPicPr>
            <a:picLocks noChangeAspect="1" noChangeArrowheads="1"/>
          </p:cNvPicPr>
          <p:nvPr/>
        </p:nvPicPr>
        <p:blipFill>
          <a:blip r:embed="rId5"/>
          <a:srcRect l="27780" t="44662" r="30978"/>
          <a:stretch>
            <a:fillRect/>
          </a:stretch>
        </p:blipFill>
        <p:spPr bwMode="auto">
          <a:xfrm>
            <a:off x="5105400" y="1676400"/>
            <a:ext cx="3352800" cy="2667000"/>
          </a:xfrm>
          <a:prstGeom prst="rect">
            <a:avLst/>
          </a:prstGeom>
          <a:noFill/>
          <a:ln w="38100">
            <a:solidFill>
              <a:schemeClr val="tx1"/>
            </a:solidFill>
            <a:miter lim="800000"/>
            <a:headEnd/>
            <a:tailEnd/>
          </a:ln>
        </p:spPr>
      </p:pic>
      <p:pic>
        <p:nvPicPr>
          <p:cNvPr id="39951" name="Picture 15" descr="H25"/>
          <p:cNvPicPr>
            <a:picLocks noChangeAspect="1" noChangeArrowheads="1"/>
          </p:cNvPicPr>
          <p:nvPr/>
        </p:nvPicPr>
        <p:blipFill>
          <a:blip r:embed="rId6"/>
          <a:srcRect/>
          <a:stretch>
            <a:fillRect/>
          </a:stretch>
        </p:blipFill>
        <p:spPr bwMode="auto">
          <a:xfrm>
            <a:off x="5715000" y="4114800"/>
            <a:ext cx="2895600" cy="1981200"/>
          </a:xfrm>
          <a:prstGeom prst="rect">
            <a:avLst/>
          </a:prstGeom>
          <a:noFill/>
          <a:ln w="9525">
            <a:solidFill>
              <a:srgbClr val="FF0066"/>
            </a:solidFill>
            <a:miter lim="800000"/>
            <a:headEnd/>
            <a:tailEnd/>
          </a:ln>
        </p:spPr>
      </p:pic>
      <p:sp>
        <p:nvSpPr>
          <p:cNvPr id="39952" name="Text Box 16"/>
          <p:cNvSpPr txBox="1">
            <a:spLocks noChangeArrowheads="1"/>
          </p:cNvSpPr>
          <p:nvPr/>
        </p:nvSpPr>
        <p:spPr bwMode="auto">
          <a:xfrm>
            <a:off x="5029200" y="6172200"/>
            <a:ext cx="38100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FF3300"/>
                </a:solidFill>
                <a:latin typeface="Times New Roman" pitchFamily="18" charset="0"/>
              </a:rPr>
              <a:t>Dùng để nâng hạ mũi khoan</a:t>
            </a:r>
          </a:p>
        </p:txBody>
      </p:sp>
      <p:sp>
        <p:nvSpPr>
          <p:cNvPr id="39953" name="Line 17"/>
          <p:cNvSpPr>
            <a:spLocks noChangeShapeType="1"/>
          </p:cNvSpPr>
          <p:nvPr/>
        </p:nvSpPr>
        <p:spPr bwMode="auto">
          <a:xfrm flipH="1">
            <a:off x="1295400" y="4114800"/>
            <a:ext cx="152400" cy="990600"/>
          </a:xfrm>
          <a:prstGeom prst="line">
            <a:avLst/>
          </a:prstGeom>
          <a:noFill/>
          <a:ln w="57150">
            <a:solidFill>
              <a:srgbClr val="0000FF"/>
            </a:solidFill>
            <a:round/>
            <a:headEnd/>
            <a:tailEnd type="triangle" w="med" len="med"/>
          </a:ln>
          <a:effectLst/>
        </p:spPr>
        <p:txBody>
          <a:bodyPr/>
          <a:lstStyle/>
          <a:p>
            <a:endParaRPr lang="en-US"/>
          </a:p>
        </p:txBody>
      </p:sp>
      <p:sp>
        <p:nvSpPr>
          <p:cNvPr id="39957" name="Line 21"/>
          <p:cNvSpPr>
            <a:spLocks noChangeShapeType="1"/>
          </p:cNvSpPr>
          <p:nvPr/>
        </p:nvSpPr>
        <p:spPr bwMode="auto">
          <a:xfrm>
            <a:off x="4038600" y="3048000"/>
            <a:ext cx="1600200" cy="1905000"/>
          </a:xfrm>
          <a:prstGeom prst="line">
            <a:avLst/>
          </a:prstGeom>
          <a:noFill/>
          <a:ln w="57150">
            <a:solidFill>
              <a:srgbClr val="FF0000"/>
            </a:solidFill>
            <a:round/>
            <a:headEnd/>
            <a:tailEnd type="triangle" w="med" len="med"/>
          </a:ln>
          <a:effectLst/>
        </p:spPr>
        <p:txBody>
          <a:bodyPr/>
          <a:lstStyle/>
          <a:p>
            <a:endParaRPr lang="en-US"/>
          </a:p>
        </p:txBody>
      </p:sp>
      <p:pic>
        <p:nvPicPr>
          <p:cNvPr id="39958" name="Picture 22" descr="796231"/>
          <p:cNvPicPr>
            <a:picLocks noChangeAspect="1" noChangeArrowheads="1"/>
          </p:cNvPicPr>
          <p:nvPr/>
        </p:nvPicPr>
        <p:blipFill>
          <a:blip r:embed="rId7"/>
          <a:srcRect/>
          <a:stretch>
            <a:fillRect/>
          </a:stretch>
        </p:blipFill>
        <p:spPr bwMode="auto">
          <a:xfrm>
            <a:off x="5715000" y="1905000"/>
            <a:ext cx="2971800" cy="2138363"/>
          </a:xfrm>
          <a:prstGeom prst="rect">
            <a:avLst/>
          </a:prstGeom>
          <a:noFill/>
        </p:spPr>
      </p:pic>
      <p:sp>
        <p:nvSpPr>
          <p:cNvPr id="39959" name="Line 23"/>
          <p:cNvSpPr>
            <a:spLocks noChangeShapeType="1"/>
          </p:cNvSpPr>
          <p:nvPr/>
        </p:nvSpPr>
        <p:spPr bwMode="auto">
          <a:xfrm flipV="1">
            <a:off x="4038600" y="2819400"/>
            <a:ext cx="2514600" cy="228600"/>
          </a:xfrm>
          <a:prstGeom prst="line">
            <a:avLst/>
          </a:prstGeom>
          <a:noFill/>
          <a:ln w="57150">
            <a:solidFill>
              <a:srgbClr val="FF0000"/>
            </a:solidFill>
            <a:round/>
            <a:headEnd/>
            <a:tailEnd type="triangle" w="med" len="med"/>
          </a:ln>
          <a:effectLst/>
        </p:spPr>
        <p:txBody>
          <a:bodyPr/>
          <a:lstStyle/>
          <a:p>
            <a:endParaRPr lang="en-US"/>
          </a:p>
        </p:txBody>
      </p:sp>
      <p:sp>
        <p:nvSpPr>
          <p:cNvPr id="39961" name="Text Box 25"/>
          <p:cNvSpPr txBox="1">
            <a:spLocks noChangeArrowheads="1"/>
          </p:cNvSpPr>
          <p:nvPr/>
        </p:nvSpPr>
        <p:spPr bwMode="auto">
          <a:xfrm>
            <a:off x="1828800" y="304800"/>
            <a:ext cx="5029200" cy="860425"/>
          </a:xfrm>
          <a:prstGeom prst="rect">
            <a:avLst/>
          </a:prstGeom>
          <a:solidFill>
            <a:schemeClr val="accent1"/>
          </a:solidFill>
          <a:ln w="9525">
            <a:noFill/>
            <a:miter lim="800000"/>
            <a:headEnd/>
            <a:tailEnd/>
          </a:ln>
          <a:effectLst/>
        </p:spPr>
        <p:txBody>
          <a:bodyPr>
            <a:spAutoFit/>
          </a:bodyPr>
          <a:lstStyle/>
          <a:p>
            <a:pPr algn="ctr">
              <a:lnSpc>
                <a:spcPct val="80000"/>
              </a:lnSpc>
              <a:spcBef>
                <a:spcPct val="20000"/>
              </a:spcBef>
            </a:pPr>
            <a:r>
              <a:rPr lang="en-US" sz="2800" b="1">
                <a:latin typeface="Times New Roman" pitchFamily="18" charset="0"/>
              </a:rPr>
              <a:t>Ứng dụng</a:t>
            </a:r>
          </a:p>
          <a:p>
            <a:pPr>
              <a:lnSpc>
                <a:spcPct val="80000"/>
              </a:lnSpc>
              <a:spcBef>
                <a:spcPct val="20000"/>
              </a:spcBef>
            </a:pPr>
            <a:r>
              <a:rPr lang="en-US" sz="2800" b="1">
                <a:latin typeface="Times New Roman" pitchFamily="18" charset="0"/>
              </a:rPr>
              <a:t>Cơ cấu bánh răng - thanh răng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blinds(horizontal)">
                                      <p:cBhvr>
                                        <p:cTn id="7" dur="500"/>
                                        <p:tgtEl>
                                          <p:spTgt spid="3994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44"/>
                                        </p:tgtEl>
                                        <p:attrNameLst>
                                          <p:attrName>style.visibility</p:attrName>
                                        </p:attrNameLst>
                                      </p:cBhvr>
                                      <p:to>
                                        <p:strVal val="visible"/>
                                      </p:to>
                                    </p:set>
                                    <p:animEffect transition="in" filter="blinds(horizontal)">
                                      <p:cBhvr>
                                        <p:cTn id="10" dur="500"/>
                                        <p:tgtEl>
                                          <p:spTgt spid="3994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9945"/>
                                        </p:tgtEl>
                                        <p:attrNameLst>
                                          <p:attrName>style.visibility</p:attrName>
                                        </p:attrNameLst>
                                      </p:cBhvr>
                                      <p:to>
                                        <p:strVal val="visible"/>
                                      </p:to>
                                    </p:set>
                                    <p:animEffect transition="in" filter="blinds(horizontal)">
                                      <p:cBhvr>
                                        <p:cTn id="13" dur="500"/>
                                        <p:tgtEl>
                                          <p:spTgt spid="39945"/>
                                        </p:tgtEl>
                                      </p:cBhvr>
                                    </p:animEffect>
                                  </p:childTnLst>
                                </p:cTn>
                              </p:par>
                              <p:par>
                                <p:cTn id="14" presetID="3" presetClass="entr" presetSubtype="10" fill="hold" nodeType="withEffect">
                                  <p:stCondLst>
                                    <p:cond delay="0"/>
                                  </p:stCondLst>
                                  <p:childTnLst>
                                    <p:set>
                                      <p:cBhvr>
                                        <p:cTn id="15" dur="1" fill="hold">
                                          <p:stCondLst>
                                            <p:cond delay="0"/>
                                          </p:stCondLst>
                                        </p:cTn>
                                        <p:tgtEl>
                                          <p:spTgt spid="39940"/>
                                        </p:tgtEl>
                                        <p:attrNameLst>
                                          <p:attrName>style.visibility</p:attrName>
                                        </p:attrNameLst>
                                      </p:cBhvr>
                                      <p:to>
                                        <p:strVal val="visible"/>
                                      </p:to>
                                    </p:set>
                                    <p:animEffect transition="in" filter="blinds(horizontal)">
                                      <p:cBhvr>
                                        <p:cTn id="16" dur="500"/>
                                        <p:tgtEl>
                                          <p:spTgt spid="39940"/>
                                        </p:tgtEl>
                                      </p:cBhvr>
                                    </p:animEffect>
                                  </p:childTnLst>
                                </p:cTn>
                              </p:par>
                              <p:par>
                                <p:cTn id="17" presetID="3" presetClass="entr" presetSubtype="10" fill="hold" nodeType="withEffect">
                                  <p:stCondLst>
                                    <p:cond delay="0"/>
                                  </p:stCondLst>
                                  <p:childTnLst>
                                    <p:set>
                                      <p:cBhvr>
                                        <p:cTn id="18" dur="1" fill="hold">
                                          <p:stCondLst>
                                            <p:cond delay="0"/>
                                          </p:stCondLst>
                                        </p:cTn>
                                        <p:tgtEl>
                                          <p:spTgt spid="39949"/>
                                        </p:tgtEl>
                                        <p:attrNameLst>
                                          <p:attrName>style.visibility</p:attrName>
                                        </p:attrNameLst>
                                      </p:cBhvr>
                                      <p:to>
                                        <p:strVal val="visible"/>
                                      </p:to>
                                    </p:set>
                                    <p:animEffect transition="in" filter="blinds(horizontal)">
                                      <p:cBhvr>
                                        <p:cTn id="19" dur="500"/>
                                        <p:tgtEl>
                                          <p:spTgt spid="3994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39946"/>
                                        </p:tgtEl>
                                      </p:cBhvr>
                                    </p:animEffect>
                                    <p:set>
                                      <p:cBhvr>
                                        <p:cTn id="24" dur="1" fill="hold">
                                          <p:stCondLst>
                                            <p:cond delay="499"/>
                                          </p:stCondLst>
                                        </p:cTn>
                                        <p:tgtEl>
                                          <p:spTgt spid="39946"/>
                                        </p:tgtEl>
                                        <p:attrNameLst>
                                          <p:attrName>style.visibility</p:attrName>
                                        </p:attrNameLst>
                                      </p:cBhvr>
                                      <p:to>
                                        <p:strVal val="hidden"/>
                                      </p:to>
                                    </p:set>
                                  </p:childTnLst>
                                </p:cTn>
                              </p:par>
                              <p:par>
                                <p:cTn id="25" presetID="4" presetClass="exit" presetSubtype="16" fill="hold" nodeType="withEffect">
                                  <p:stCondLst>
                                    <p:cond delay="0"/>
                                  </p:stCondLst>
                                  <p:childTnLst>
                                    <p:animEffect transition="out" filter="box(in)">
                                      <p:cBhvr>
                                        <p:cTn id="26" dur="500"/>
                                        <p:tgtEl>
                                          <p:spTgt spid="39949"/>
                                        </p:tgtEl>
                                      </p:cBhvr>
                                    </p:animEffect>
                                    <p:set>
                                      <p:cBhvr>
                                        <p:cTn id="27" dur="1" fill="hold">
                                          <p:stCondLst>
                                            <p:cond delay="499"/>
                                          </p:stCondLst>
                                        </p:cTn>
                                        <p:tgtEl>
                                          <p:spTgt spid="3994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39961"/>
                                        </p:tgtEl>
                                        <p:attrNameLst>
                                          <p:attrName>style.visibility</p:attrName>
                                        </p:attrNameLst>
                                      </p:cBhvr>
                                      <p:to>
                                        <p:strVal val="visible"/>
                                      </p:to>
                                    </p:set>
                                    <p:anim calcmode="lin" valueType="num">
                                      <p:cBhvr>
                                        <p:cTn id="32" dur="500" fill="hold"/>
                                        <p:tgtEl>
                                          <p:spTgt spid="39961"/>
                                        </p:tgtEl>
                                        <p:attrNameLst>
                                          <p:attrName>ppt_w</p:attrName>
                                        </p:attrNameLst>
                                      </p:cBhvr>
                                      <p:tavLst>
                                        <p:tav tm="0">
                                          <p:val>
                                            <p:fltVal val="0"/>
                                          </p:val>
                                        </p:tav>
                                        <p:tav tm="100000">
                                          <p:val>
                                            <p:strVal val="#ppt_w"/>
                                          </p:val>
                                        </p:tav>
                                      </p:tavLst>
                                    </p:anim>
                                    <p:anim calcmode="lin" valueType="num">
                                      <p:cBhvr>
                                        <p:cTn id="33" dur="500" fill="hold"/>
                                        <p:tgtEl>
                                          <p:spTgt spid="39961"/>
                                        </p:tgtEl>
                                        <p:attrNameLst>
                                          <p:attrName>ppt_h</p:attrName>
                                        </p:attrNameLst>
                                      </p:cBhvr>
                                      <p:tavLst>
                                        <p:tav tm="0">
                                          <p:val>
                                            <p:fltVal val="0"/>
                                          </p:val>
                                        </p:tav>
                                        <p:tav tm="100000">
                                          <p:val>
                                            <p:strVal val="#ppt_h"/>
                                          </p:val>
                                        </p:tav>
                                      </p:tavLst>
                                    </p:anim>
                                    <p:animEffect transition="in" filter="fade">
                                      <p:cBhvr>
                                        <p:cTn id="34" dur="500"/>
                                        <p:tgtEl>
                                          <p:spTgt spid="3996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39953"/>
                                        </p:tgtEl>
                                        <p:attrNameLst>
                                          <p:attrName>style.visibility</p:attrName>
                                        </p:attrNameLst>
                                      </p:cBhvr>
                                      <p:to>
                                        <p:strVal val="visible"/>
                                      </p:to>
                                    </p:set>
                                    <p:animEffect transition="in" filter="strips(downLeft)">
                                      <p:cBhvr>
                                        <p:cTn id="39" dur="500"/>
                                        <p:tgtEl>
                                          <p:spTgt spid="39953"/>
                                        </p:tgtEl>
                                      </p:cBhvr>
                                    </p:animEffect>
                                  </p:childTnLst>
                                </p:cTn>
                              </p:par>
                              <p:par>
                                <p:cTn id="40" presetID="18" presetClass="entr" presetSubtype="12" fill="hold" nodeType="withEffect">
                                  <p:stCondLst>
                                    <p:cond delay="0"/>
                                  </p:stCondLst>
                                  <p:childTnLst>
                                    <p:set>
                                      <p:cBhvr>
                                        <p:cTn id="41" dur="1" fill="hold">
                                          <p:stCondLst>
                                            <p:cond delay="0"/>
                                          </p:stCondLst>
                                        </p:cTn>
                                        <p:tgtEl>
                                          <p:spTgt spid="39947"/>
                                        </p:tgtEl>
                                        <p:attrNameLst>
                                          <p:attrName>style.visibility</p:attrName>
                                        </p:attrNameLst>
                                      </p:cBhvr>
                                      <p:to>
                                        <p:strVal val="visible"/>
                                      </p:to>
                                    </p:set>
                                    <p:animEffect transition="in" filter="strips(downLeft)">
                                      <p:cBhvr>
                                        <p:cTn id="42" dur="500"/>
                                        <p:tgtEl>
                                          <p:spTgt spid="39947"/>
                                        </p:tgtEl>
                                      </p:cBhvr>
                                    </p:animEffect>
                                  </p:childTnLst>
                                </p:cTn>
                              </p:par>
                              <p:par>
                                <p:cTn id="43" presetID="18" presetClass="entr" presetSubtype="12" fill="hold" grpId="0" nodeType="withEffect">
                                  <p:stCondLst>
                                    <p:cond delay="0"/>
                                  </p:stCondLst>
                                  <p:childTnLst>
                                    <p:set>
                                      <p:cBhvr>
                                        <p:cTn id="44" dur="1" fill="hold">
                                          <p:stCondLst>
                                            <p:cond delay="0"/>
                                          </p:stCondLst>
                                        </p:cTn>
                                        <p:tgtEl>
                                          <p:spTgt spid="39948"/>
                                        </p:tgtEl>
                                        <p:attrNameLst>
                                          <p:attrName>style.visibility</p:attrName>
                                        </p:attrNameLst>
                                      </p:cBhvr>
                                      <p:to>
                                        <p:strVal val="visible"/>
                                      </p:to>
                                    </p:set>
                                    <p:animEffect transition="in" filter="strips(downLeft)">
                                      <p:cBhvr>
                                        <p:cTn id="45" dur="500"/>
                                        <p:tgtEl>
                                          <p:spTgt spid="39948"/>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grpId="0" nodeType="clickEffect">
                                  <p:stCondLst>
                                    <p:cond delay="0"/>
                                  </p:stCondLst>
                                  <p:childTnLst>
                                    <p:set>
                                      <p:cBhvr>
                                        <p:cTn id="49" dur="1" fill="hold">
                                          <p:stCondLst>
                                            <p:cond delay="0"/>
                                          </p:stCondLst>
                                        </p:cTn>
                                        <p:tgtEl>
                                          <p:spTgt spid="39959"/>
                                        </p:tgtEl>
                                        <p:attrNameLst>
                                          <p:attrName>style.visibility</p:attrName>
                                        </p:attrNameLst>
                                      </p:cBhvr>
                                      <p:to>
                                        <p:strVal val="visible"/>
                                      </p:to>
                                    </p:set>
                                    <p:animEffect transition="in" filter="strips(downRight)">
                                      <p:cBhvr>
                                        <p:cTn id="50" dur="500"/>
                                        <p:tgtEl>
                                          <p:spTgt spid="39959"/>
                                        </p:tgtEl>
                                      </p:cBhvr>
                                    </p:animEffect>
                                  </p:childTnLst>
                                </p:cTn>
                              </p:par>
                              <p:par>
                                <p:cTn id="51" presetID="18" presetClass="entr" presetSubtype="6" fill="hold" grpId="0" nodeType="withEffect">
                                  <p:stCondLst>
                                    <p:cond delay="0"/>
                                  </p:stCondLst>
                                  <p:childTnLst>
                                    <p:set>
                                      <p:cBhvr>
                                        <p:cTn id="52" dur="1" fill="hold">
                                          <p:stCondLst>
                                            <p:cond delay="0"/>
                                          </p:stCondLst>
                                        </p:cTn>
                                        <p:tgtEl>
                                          <p:spTgt spid="39957"/>
                                        </p:tgtEl>
                                        <p:attrNameLst>
                                          <p:attrName>style.visibility</p:attrName>
                                        </p:attrNameLst>
                                      </p:cBhvr>
                                      <p:to>
                                        <p:strVal val="visible"/>
                                      </p:to>
                                    </p:set>
                                    <p:animEffect transition="in" filter="strips(downRight)">
                                      <p:cBhvr>
                                        <p:cTn id="53" dur="500"/>
                                        <p:tgtEl>
                                          <p:spTgt spid="39957"/>
                                        </p:tgtEl>
                                      </p:cBhvr>
                                    </p:animEffect>
                                  </p:childTnLst>
                                </p:cTn>
                              </p:par>
                              <p:par>
                                <p:cTn id="54" presetID="18" presetClass="entr" presetSubtype="6" fill="hold" nodeType="withEffect">
                                  <p:stCondLst>
                                    <p:cond delay="0"/>
                                  </p:stCondLst>
                                  <p:childTnLst>
                                    <p:set>
                                      <p:cBhvr>
                                        <p:cTn id="55" dur="1" fill="hold">
                                          <p:stCondLst>
                                            <p:cond delay="0"/>
                                          </p:stCondLst>
                                        </p:cTn>
                                        <p:tgtEl>
                                          <p:spTgt spid="39958"/>
                                        </p:tgtEl>
                                        <p:attrNameLst>
                                          <p:attrName>style.visibility</p:attrName>
                                        </p:attrNameLst>
                                      </p:cBhvr>
                                      <p:to>
                                        <p:strVal val="visible"/>
                                      </p:to>
                                    </p:set>
                                    <p:animEffect transition="in" filter="strips(downRight)">
                                      <p:cBhvr>
                                        <p:cTn id="56" dur="500"/>
                                        <p:tgtEl>
                                          <p:spTgt spid="39958"/>
                                        </p:tgtEl>
                                      </p:cBhvr>
                                    </p:animEffect>
                                  </p:childTnLst>
                                </p:cTn>
                              </p:par>
                              <p:par>
                                <p:cTn id="57" presetID="18" presetClass="entr" presetSubtype="6" fill="hold" nodeType="withEffect">
                                  <p:stCondLst>
                                    <p:cond delay="0"/>
                                  </p:stCondLst>
                                  <p:childTnLst>
                                    <p:set>
                                      <p:cBhvr>
                                        <p:cTn id="58" dur="1" fill="hold">
                                          <p:stCondLst>
                                            <p:cond delay="0"/>
                                          </p:stCondLst>
                                        </p:cTn>
                                        <p:tgtEl>
                                          <p:spTgt spid="39951"/>
                                        </p:tgtEl>
                                        <p:attrNameLst>
                                          <p:attrName>style.visibility</p:attrName>
                                        </p:attrNameLst>
                                      </p:cBhvr>
                                      <p:to>
                                        <p:strVal val="visible"/>
                                      </p:to>
                                    </p:set>
                                    <p:animEffect transition="in" filter="strips(downRight)">
                                      <p:cBhvr>
                                        <p:cTn id="59" dur="500"/>
                                        <p:tgtEl>
                                          <p:spTgt spid="39951"/>
                                        </p:tgtEl>
                                      </p:cBhvr>
                                    </p:animEffect>
                                  </p:childTnLst>
                                </p:cTn>
                              </p:par>
                              <p:par>
                                <p:cTn id="60" presetID="18" presetClass="entr" presetSubtype="6" fill="hold" grpId="0" nodeType="withEffect">
                                  <p:stCondLst>
                                    <p:cond delay="0"/>
                                  </p:stCondLst>
                                  <p:childTnLst>
                                    <p:set>
                                      <p:cBhvr>
                                        <p:cTn id="61" dur="1" fill="hold">
                                          <p:stCondLst>
                                            <p:cond delay="0"/>
                                          </p:stCondLst>
                                        </p:cTn>
                                        <p:tgtEl>
                                          <p:spTgt spid="39952"/>
                                        </p:tgtEl>
                                        <p:attrNameLst>
                                          <p:attrName>style.visibility</p:attrName>
                                        </p:attrNameLst>
                                      </p:cBhvr>
                                      <p:to>
                                        <p:strVal val="visible"/>
                                      </p:to>
                                    </p:set>
                                    <p:animEffect transition="in" filter="strips(downRight)">
                                      <p:cBhvr>
                                        <p:cTn id="62" dur="500"/>
                                        <p:tgtEl>
                                          <p:spTgt spid="39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animBg="1"/>
      <p:bldP spid="39945" grpId="0" animBg="1"/>
      <p:bldP spid="39946" grpId="0"/>
      <p:bldP spid="39946" grpId="1"/>
      <p:bldP spid="39948" grpId="0"/>
      <p:bldP spid="39952" grpId="0"/>
      <p:bldP spid="39953" grpId="0" animBg="1"/>
      <p:bldP spid="39957" grpId="0" animBg="1"/>
      <p:bldP spid="39959" grpId="0" animBg="1"/>
      <p:bldP spid="399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J0318128"/>
          <p:cNvPicPr>
            <a:picLocks noGrp="1" noChangeAspect="1" noChangeArrowheads="1" noCrop="1"/>
          </p:cNvPicPr>
          <p:nvPr>
            <p:ph sz="quarter" idx="1"/>
          </p:nvPr>
        </p:nvPicPr>
        <p:blipFill>
          <a:blip r:embed="rId3"/>
          <a:srcRect/>
          <a:stretch>
            <a:fillRect/>
          </a:stretch>
        </p:blipFill>
        <p:spPr>
          <a:xfrm>
            <a:off x="533400" y="4337050"/>
            <a:ext cx="1730375" cy="1690688"/>
          </a:xfrm>
          <a:noFill/>
          <a:ln/>
        </p:spPr>
      </p:pic>
      <p:sp>
        <p:nvSpPr>
          <p:cNvPr id="41987" name="Line 3"/>
          <p:cNvSpPr>
            <a:spLocks noChangeShapeType="1"/>
          </p:cNvSpPr>
          <p:nvPr/>
        </p:nvSpPr>
        <p:spPr bwMode="auto">
          <a:xfrm flipH="1">
            <a:off x="2362200" y="3200400"/>
            <a:ext cx="2197100" cy="1600200"/>
          </a:xfrm>
          <a:prstGeom prst="line">
            <a:avLst/>
          </a:prstGeom>
          <a:noFill/>
          <a:ln w="57150">
            <a:solidFill>
              <a:srgbClr val="0000CC"/>
            </a:solidFill>
            <a:round/>
            <a:headEnd/>
            <a:tailEnd type="triangle" w="med" len="med"/>
          </a:ln>
          <a:effectLst/>
        </p:spPr>
        <p:txBody>
          <a:bodyPr/>
          <a:lstStyle/>
          <a:p>
            <a:endParaRPr lang="en-US"/>
          </a:p>
        </p:txBody>
      </p:sp>
      <p:sp>
        <p:nvSpPr>
          <p:cNvPr id="41988" name="Line 4"/>
          <p:cNvSpPr>
            <a:spLocks noChangeShapeType="1"/>
          </p:cNvSpPr>
          <p:nvPr/>
        </p:nvSpPr>
        <p:spPr bwMode="auto">
          <a:xfrm>
            <a:off x="4800600" y="3200400"/>
            <a:ext cx="2057400" cy="1752600"/>
          </a:xfrm>
          <a:prstGeom prst="line">
            <a:avLst/>
          </a:prstGeom>
          <a:noFill/>
          <a:ln w="57150">
            <a:solidFill>
              <a:srgbClr val="990000"/>
            </a:solidFill>
            <a:round/>
            <a:headEnd/>
            <a:tailEnd type="triangle" w="med" len="med"/>
          </a:ln>
          <a:effectLst/>
        </p:spPr>
        <p:txBody>
          <a:bodyPr/>
          <a:lstStyle/>
          <a:p>
            <a:endParaRPr lang="en-US"/>
          </a:p>
        </p:txBody>
      </p:sp>
      <p:pic>
        <p:nvPicPr>
          <p:cNvPr id="41989" name="Picture 5" descr="voi nuoc"/>
          <p:cNvPicPr>
            <a:picLocks noGrp="1" noChangeAspect="1" noChangeArrowheads="1" noCrop="1"/>
          </p:cNvPicPr>
          <p:nvPr>
            <p:ph sz="quarter" idx="3"/>
          </p:nvPr>
        </p:nvPicPr>
        <p:blipFill>
          <a:blip r:embed="rId4"/>
          <a:srcRect/>
          <a:stretch>
            <a:fillRect/>
          </a:stretch>
        </p:blipFill>
        <p:spPr>
          <a:xfrm>
            <a:off x="6870700" y="4244975"/>
            <a:ext cx="1600200" cy="1598613"/>
          </a:xfrm>
          <a:noFill/>
          <a:ln/>
        </p:spPr>
      </p:pic>
      <p:pic>
        <p:nvPicPr>
          <p:cNvPr id="41990" name="Picture 6" descr="28-3"/>
          <p:cNvPicPr>
            <a:picLocks noChangeAspect="1" noChangeArrowheads="1"/>
          </p:cNvPicPr>
          <p:nvPr/>
        </p:nvPicPr>
        <p:blipFill>
          <a:blip r:embed="rId5"/>
          <a:srcRect l="27780" t="44662" r="30978"/>
          <a:stretch>
            <a:fillRect/>
          </a:stretch>
        </p:blipFill>
        <p:spPr bwMode="auto">
          <a:xfrm>
            <a:off x="3314700" y="838200"/>
            <a:ext cx="2857500" cy="2362200"/>
          </a:xfrm>
          <a:prstGeom prst="rect">
            <a:avLst/>
          </a:prstGeom>
          <a:noFill/>
          <a:ln w="38100">
            <a:solidFill>
              <a:schemeClr val="tx1"/>
            </a:solidFill>
            <a:miter lim="800000"/>
            <a:headEnd/>
            <a:tailEnd/>
          </a:ln>
        </p:spPr>
      </p:pic>
      <p:sp>
        <p:nvSpPr>
          <p:cNvPr id="41991" name="Text Box 7"/>
          <p:cNvSpPr txBox="1">
            <a:spLocks noChangeArrowheads="1"/>
          </p:cNvSpPr>
          <p:nvPr/>
        </p:nvSpPr>
        <p:spPr bwMode="auto">
          <a:xfrm>
            <a:off x="2743200" y="228600"/>
            <a:ext cx="42672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Ứng dụng cơ cấu vit đai ốc</a:t>
            </a:r>
          </a:p>
        </p:txBody>
      </p:sp>
      <p:sp>
        <p:nvSpPr>
          <p:cNvPr id="41992" name="Text Box 8"/>
          <p:cNvSpPr txBox="1">
            <a:spLocks noChangeArrowheads="1"/>
          </p:cNvSpPr>
          <p:nvPr/>
        </p:nvSpPr>
        <p:spPr bwMode="auto">
          <a:xfrm>
            <a:off x="838200" y="6019800"/>
            <a:ext cx="8382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Ê tô</a:t>
            </a:r>
          </a:p>
        </p:txBody>
      </p:sp>
      <p:sp>
        <p:nvSpPr>
          <p:cNvPr id="41993" name="Text Box 9"/>
          <p:cNvSpPr txBox="1">
            <a:spLocks noChangeArrowheads="1"/>
          </p:cNvSpPr>
          <p:nvPr/>
        </p:nvSpPr>
        <p:spPr bwMode="auto">
          <a:xfrm>
            <a:off x="7086600" y="6019800"/>
            <a:ext cx="20574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Khóa nước</a:t>
            </a:r>
          </a:p>
        </p:txBody>
      </p:sp>
      <p:pic>
        <p:nvPicPr>
          <p:cNvPr id="41995" name="Picture 11" descr="IN00260_"/>
          <p:cNvPicPr>
            <a:picLocks noGrp="1" noChangeAspect="1" noChangeArrowheads="1"/>
          </p:cNvPicPr>
          <p:nvPr>
            <p:ph sz="quarter" idx="2"/>
          </p:nvPr>
        </p:nvPicPr>
        <p:blipFill>
          <a:blip r:embed="rId6"/>
          <a:srcRect/>
          <a:stretch>
            <a:fillRect/>
          </a:stretch>
        </p:blipFill>
        <p:spPr>
          <a:xfrm rot="16200000">
            <a:off x="4058444" y="4628356"/>
            <a:ext cx="1076325" cy="1725613"/>
          </a:xfrm>
          <a:noFill/>
          <a:ln/>
        </p:spPr>
      </p:pic>
      <p:sp>
        <p:nvSpPr>
          <p:cNvPr id="41996" name="Line 12"/>
          <p:cNvSpPr>
            <a:spLocks noChangeShapeType="1"/>
          </p:cNvSpPr>
          <p:nvPr/>
        </p:nvSpPr>
        <p:spPr bwMode="auto">
          <a:xfrm>
            <a:off x="4648200" y="3200400"/>
            <a:ext cx="0" cy="1905000"/>
          </a:xfrm>
          <a:prstGeom prst="line">
            <a:avLst/>
          </a:prstGeom>
          <a:noFill/>
          <a:ln w="57150">
            <a:solidFill>
              <a:schemeClr val="tx1"/>
            </a:solidFill>
            <a:round/>
            <a:headEnd/>
            <a:tailEnd type="triangle" w="med" len="med"/>
          </a:ln>
          <a:effectLst/>
        </p:spPr>
        <p:txBody>
          <a:bodyPr/>
          <a:lstStyle/>
          <a:p>
            <a:endParaRPr lang="en-US"/>
          </a:p>
        </p:txBody>
      </p:sp>
      <p:sp>
        <p:nvSpPr>
          <p:cNvPr id="41997" name="Text Box 13"/>
          <p:cNvSpPr txBox="1">
            <a:spLocks noChangeArrowheads="1"/>
          </p:cNvSpPr>
          <p:nvPr/>
        </p:nvSpPr>
        <p:spPr bwMode="auto">
          <a:xfrm>
            <a:off x="2895600" y="6096000"/>
            <a:ext cx="2971800" cy="4572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Gá kẹp của thợ mộc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blinds(horizontal)">
                                      <p:cBhvr>
                                        <p:cTn id="7" dur="500"/>
                                        <p:tgtEl>
                                          <p:spTgt spid="41991"/>
                                        </p:tgtEl>
                                      </p:cBhvr>
                                    </p:animEffect>
                                  </p:childTnLst>
                                </p:cTn>
                              </p:par>
                              <p:par>
                                <p:cTn id="8" presetID="3" presetClass="entr" presetSubtype="10" fill="hold" nodeType="withEffect">
                                  <p:stCondLst>
                                    <p:cond delay="0"/>
                                  </p:stCondLst>
                                  <p:childTnLst>
                                    <p:set>
                                      <p:cBhvr>
                                        <p:cTn id="9" dur="1" fill="hold">
                                          <p:stCondLst>
                                            <p:cond delay="0"/>
                                          </p:stCondLst>
                                        </p:cTn>
                                        <p:tgtEl>
                                          <p:spTgt spid="41990"/>
                                        </p:tgtEl>
                                        <p:attrNameLst>
                                          <p:attrName>style.visibility</p:attrName>
                                        </p:attrNameLst>
                                      </p:cBhvr>
                                      <p:to>
                                        <p:strVal val="visible"/>
                                      </p:to>
                                    </p:set>
                                    <p:animEffect transition="in" filter="blinds(horizontal)">
                                      <p:cBhvr>
                                        <p:cTn id="10" dur="500"/>
                                        <p:tgtEl>
                                          <p:spTgt spid="4199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1987"/>
                                        </p:tgtEl>
                                        <p:attrNameLst>
                                          <p:attrName>style.visibility</p:attrName>
                                        </p:attrNameLst>
                                      </p:cBhvr>
                                      <p:to>
                                        <p:strVal val="visible"/>
                                      </p:to>
                                    </p:set>
                                    <p:animEffect transition="in" filter="wipe(up)">
                                      <p:cBhvr>
                                        <p:cTn id="15" dur="500"/>
                                        <p:tgtEl>
                                          <p:spTgt spid="41987"/>
                                        </p:tgtEl>
                                      </p:cBhvr>
                                    </p:animEffect>
                                  </p:childTnLst>
                                </p:cTn>
                              </p:par>
                              <p:par>
                                <p:cTn id="16" presetID="8" presetClass="entr" presetSubtype="16" fill="hold" nodeType="withEffect">
                                  <p:stCondLst>
                                    <p:cond delay="0"/>
                                  </p:stCondLst>
                                  <p:childTnLst>
                                    <p:set>
                                      <p:cBhvr>
                                        <p:cTn id="17" dur="1" fill="hold">
                                          <p:stCondLst>
                                            <p:cond delay="0"/>
                                          </p:stCondLst>
                                        </p:cTn>
                                        <p:tgtEl>
                                          <p:spTgt spid="41986"/>
                                        </p:tgtEl>
                                        <p:attrNameLst>
                                          <p:attrName>style.visibility</p:attrName>
                                        </p:attrNameLst>
                                      </p:cBhvr>
                                      <p:to>
                                        <p:strVal val="visible"/>
                                      </p:to>
                                    </p:set>
                                    <p:animEffect transition="in" filter="diamond(in)">
                                      <p:cBhvr>
                                        <p:cTn id="18" dur="2000"/>
                                        <p:tgtEl>
                                          <p:spTgt spid="4198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41992"/>
                                        </p:tgtEl>
                                        <p:attrNameLst>
                                          <p:attrName>style.visibility</p:attrName>
                                        </p:attrNameLst>
                                      </p:cBhvr>
                                      <p:to>
                                        <p:strVal val="visible"/>
                                      </p:to>
                                    </p:set>
                                    <p:animEffect transition="in" filter="diamond(in)">
                                      <p:cBhvr>
                                        <p:cTn id="21" dur="2000"/>
                                        <p:tgtEl>
                                          <p:spTgt spid="4199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41988"/>
                                        </p:tgtEl>
                                        <p:attrNameLst>
                                          <p:attrName>style.visibility</p:attrName>
                                        </p:attrNameLst>
                                      </p:cBhvr>
                                      <p:to>
                                        <p:strVal val="visible"/>
                                      </p:to>
                                    </p:set>
                                    <p:animEffect transition="in" filter="dissolve">
                                      <p:cBhvr>
                                        <p:cTn id="26" dur="500"/>
                                        <p:tgtEl>
                                          <p:spTgt spid="41988"/>
                                        </p:tgtEl>
                                      </p:cBhvr>
                                    </p:animEffect>
                                  </p:childTnLst>
                                </p:cTn>
                              </p:par>
                              <p:par>
                                <p:cTn id="27" presetID="21" presetClass="entr" presetSubtype="4" fill="hold" nodeType="withEffect">
                                  <p:stCondLst>
                                    <p:cond delay="0"/>
                                  </p:stCondLst>
                                  <p:childTnLst>
                                    <p:set>
                                      <p:cBhvr>
                                        <p:cTn id="28" dur="1" fill="hold">
                                          <p:stCondLst>
                                            <p:cond delay="0"/>
                                          </p:stCondLst>
                                        </p:cTn>
                                        <p:tgtEl>
                                          <p:spTgt spid="41989"/>
                                        </p:tgtEl>
                                        <p:attrNameLst>
                                          <p:attrName>style.visibility</p:attrName>
                                        </p:attrNameLst>
                                      </p:cBhvr>
                                      <p:to>
                                        <p:strVal val="visible"/>
                                      </p:to>
                                    </p:set>
                                    <p:animEffect transition="in" filter="wheel(4)">
                                      <p:cBhvr>
                                        <p:cTn id="29" dur="2000"/>
                                        <p:tgtEl>
                                          <p:spTgt spid="41989"/>
                                        </p:tgtEl>
                                      </p:cBhvr>
                                    </p:animEffect>
                                  </p:childTnLst>
                                </p:cTn>
                              </p:par>
                              <p:par>
                                <p:cTn id="30" presetID="21" presetClass="entr" presetSubtype="4" fill="hold" grpId="0" nodeType="withEffect">
                                  <p:stCondLst>
                                    <p:cond delay="0"/>
                                  </p:stCondLst>
                                  <p:childTnLst>
                                    <p:set>
                                      <p:cBhvr>
                                        <p:cTn id="31" dur="1" fill="hold">
                                          <p:stCondLst>
                                            <p:cond delay="0"/>
                                          </p:stCondLst>
                                        </p:cTn>
                                        <p:tgtEl>
                                          <p:spTgt spid="41993"/>
                                        </p:tgtEl>
                                        <p:attrNameLst>
                                          <p:attrName>style.visibility</p:attrName>
                                        </p:attrNameLst>
                                      </p:cBhvr>
                                      <p:to>
                                        <p:strVal val="visible"/>
                                      </p:to>
                                    </p:set>
                                    <p:animEffect transition="in" filter="wheel(4)">
                                      <p:cBhvr>
                                        <p:cTn id="32" dur="2000"/>
                                        <p:tgtEl>
                                          <p:spTgt spid="4199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41996"/>
                                        </p:tgtEl>
                                        <p:attrNameLst>
                                          <p:attrName>style.visibility</p:attrName>
                                        </p:attrNameLst>
                                      </p:cBhvr>
                                      <p:to>
                                        <p:strVal val="visible"/>
                                      </p:to>
                                    </p:set>
                                    <p:animEffect transition="in" filter="strips(downLeft)">
                                      <p:cBhvr>
                                        <p:cTn id="37" dur="500"/>
                                        <p:tgtEl>
                                          <p:spTgt spid="41996"/>
                                        </p:tgtEl>
                                      </p:cBhvr>
                                    </p:animEffect>
                                  </p:childTnLst>
                                </p:cTn>
                              </p:par>
                              <p:par>
                                <p:cTn id="38" presetID="18" presetClass="entr" presetSubtype="12" fill="hold" nodeType="withEffect">
                                  <p:stCondLst>
                                    <p:cond delay="0"/>
                                  </p:stCondLst>
                                  <p:childTnLst>
                                    <p:set>
                                      <p:cBhvr>
                                        <p:cTn id="39" dur="1" fill="hold">
                                          <p:stCondLst>
                                            <p:cond delay="0"/>
                                          </p:stCondLst>
                                        </p:cTn>
                                        <p:tgtEl>
                                          <p:spTgt spid="41995"/>
                                        </p:tgtEl>
                                        <p:attrNameLst>
                                          <p:attrName>style.visibility</p:attrName>
                                        </p:attrNameLst>
                                      </p:cBhvr>
                                      <p:to>
                                        <p:strVal val="visible"/>
                                      </p:to>
                                    </p:set>
                                    <p:animEffect transition="in" filter="strips(downLeft)">
                                      <p:cBhvr>
                                        <p:cTn id="40" dur="500"/>
                                        <p:tgtEl>
                                          <p:spTgt spid="41995"/>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41997"/>
                                        </p:tgtEl>
                                        <p:attrNameLst>
                                          <p:attrName>style.visibility</p:attrName>
                                        </p:attrNameLst>
                                      </p:cBhvr>
                                      <p:to>
                                        <p:strVal val="visible"/>
                                      </p:to>
                                    </p:set>
                                    <p:animEffect transition="in" filter="diamond(in)">
                                      <p:cBhvr>
                                        <p:cTn id="43" dur="2000"/>
                                        <p:tgtEl>
                                          <p:spTgt spid="41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P spid="41988" grpId="0" animBg="1"/>
      <p:bldP spid="41991" grpId="0"/>
      <p:bldP spid="41992" grpId="0"/>
      <p:bldP spid="41993" grpId="0"/>
      <p:bldP spid="41996" grpId="0" animBg="1"/>
      <p:bldP spid="419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252413" y="914400"/>
            <a:ext cx="7010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II/ </a:t>
            </a:r>
            <a:r>
              <a:rPr lang="en-US" sz="2400" b="1" u="sng">
                <a:latin typeface="Times New Roman" pitchFamily="18" charset="0"/>
              </a:rPr>
              <a:t>Một số cơ cấu biến đổi chuyển động.</a:t>
            </a:r>
          </a:p>
        </p:txBody>
      </p:sp>
      <p:sp>
        <p:nvSpPr>
          <p:cNvPr id="18440" name="Text Box 8"/>
          <p:cNvSpPr txBox="1">
            <a:spLocks noChangeArrowheads="1"/>
          </p:cNvSpPr>
          <p:nvPr/>
        </p:nvSpPr>
        <p:spPr bwMode="auto">
          <a:xfrm>
            <a:off x="457200" y="13716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b="1">
                <a:latin typeface="Times New Roman" pitchFamily="18" charset="0"/>
              </a:rPr>
              <a:t> 1.</a:t>
            </a:r>
            <a:r>
              <a:rPr lang="en-US" sz="2800" b="1">
                <a:latin typeface="Times New Roman" pitchFamily="18" charset="0"/>
              </a:rPr>
              <a:t> </a:t>
            </a:r>
            <a:r>
              <a:rPr lang="en-US" sz="2400" b="1">
                <a:latin typeface="Times New Roman" pitchFamily="18" charset="0"/>
              </a:rPr>
              <a:t>Biến chuyển động quay thành chuyển động tịnh tiến</a:t>
            </a:r>
            <a:endParaRPr lang="en-US" sz="2000" i="1">
              <a:latin typeface="Times New Roman" pitchFamily="18" charset="0"/>
            </a:endParaRPr>
          </a:p>
        </p:txBody>
      </p:sp>
      <p:sp>
        <p:nvSpPr>
          <p:cNvPr id="18441" name="Text Box 9"/>
          <p:cNvSpPr txBox="1">
            <a:spLocks noChangeArrowheads="1"/>
          </p:cNvSpPr>
          <p:nvPr/>
        </p:nvSpPr>
        <p:spPr bwMode="auto">
          <a:xfrm>
            <a:off x="328613" y="1676400"/>
            <a:ext cx="6910387" cy="7620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 2. Biến chuyển động quay thành chuyển động lắc</a:t>
            </a:r>
            <a:r>
              <a:rPr lang="en-US" sz="2400">
                <a:latin typeface="Times New Roman" pitchFamily="18" charset="0"/>
              </a:rPr>
              <a:t> </a:t>
            </a:r>
            <a:r>
              <a:rPr lang="en-US" sz="2000" i="1">
                <a:latin typeface="Times New Roman" pitchFamily="18" charset="0"/>
              </a:rPr>
              <a:t>(Cơ cấu tay quay - Thanh lắc)</a:t>
            </a:r>
          </a:p>
        </p:txBody>
      </p:sp>
      <p:sp>
        <p:nvSpPr>
          <p:cNvPr id="18445" name="Text Box 13"/>
          <p:cNvSpPr txBox="1">
            <a:spLocks noChangeArrowheads="1"/>
          </p:cNvSpPr>
          <p:nvPr/>
        </p:nvSpPr>
        <p:spPr bwMode="auto">
          <a:xfrm>
            <a:off x="581025" y="2133600"/>
            <a:ext cx="17526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a. </a:t>
            </a:r>
            <a:r>
              <a:rPr lang="en-US" sz="2400">
                <a:latin typeface="Times New Roman" pitchFamily="18" charset="0"/>
              </a:rPr>
              <a:t>Cấu tạo</a:t>
            </a:r>
            <a:r>
              <a:rPr lang="en-US" sz="2800">
                <a:latin typeface="Times New Roman" pitchFamily="18" charset="0"/>
              </a:rPr>
              <a:t>.</a:t>
            </a:r>
          </a:p>
        </p:txBody>
      </p:sp>
      <p:pic>
        <p:nvPicPr>
          <p:cNvPr id="18456" name="Picture 24" descr="hinh 1"/>
          <p:cNvPicPr>
            <a:picLocks noChangeAspect="1" noChangeArrowheads="1"/>
          </p:cNvPicPr>
          <p:nvPr/>
        </p:nvPicPr>
        <p:blipFill>
          <a:blip r:embed="rId2"/>
          <a:srcRect/>
          <a:stretch>
            <a:fillRect/>
          </a:stretch>
        </p:blipFill>
        <p:spPr bwMode="auto">
          <a:xfrm>
            <a:off x="533400" y="3490913"/>
            <a:ext cx="4648200" cy="2935287"/>
          </a:xfrm>
          <a:prstGeom prst="rect">
            <a:avLst/>
          </a:prstGeom>
          <a:noFill/>
        </p:spPr>
      </p:pic>
      <p:sp>
        <p:nvSpPr>
          <p:cNvPr id="18457" name="Text Box 25"/>
          <p:cNvSpPr txBox="1">
            <a:spLocks noChangeArrowheads="1"/>
          </p:cNvSpPr>
          <p:nvPr/>
        </p:nvSpPr>
        <p:spPr bwMode="auto">
          <a:xfrm>
            <a:off x="5791200" y="3657600"/>
            <a:ext cx="2286000" cy="2647950"/>
          </a:xfrm>
          <a:prstGeom prst="rect">
            <a:avLst/>
          </a:prstGeom>
          <a:noFill/>
          <a:ln w="9525">
            <a:noFill/>
            <a:miter lim="800000"/>
            <a:headEnd/>
            <a:tailEnd/>
          </a:ln>
          <a:effectLst/>
        </p:spPr>
        <p:txBody>
          <a:bodyPr>
            <a:spAutoFit/>
          </a:bodyPr>
          <a:lstStyle/>
          <a:p>
            <a:pPr>
              <a:spcBef>
                <a:spcPct val="50000"/>
              </a:spcBef>
            </a:pPr>
            <a:r>
              <a:rPr lang="en-US" sz="2400">
                <a:solidFill>
                  <a:srgbClr val="0000CC"/>
                </a:solidFill>
                <a:latin typeface="Times New Roman" pitchFamily="18" charset="0"/>
              </a:rPr>
              <a:t>Cơ cấu gồm:</a:t>
            </a:r>
          </a:p>
          <a:p>
            <a:pPr>
              <a:spcBef>
                <a:spcPct val="50000"/>
              </a:spcBef>
            </a:pPr>
            <a:r>
              <a:rPr lang="en-US" sz="2400">
                <a:solidFill>
                  <a:srgbClr val="0000CC"/>
                </a:solidFill>
                <a:latin typeface="Times New Roman" pitchFamily="18" charset="0"/>
              </a:rPr>
              <a:t>1-Tay quay </a:t>
            </a:r>
          </a:p>
          <a:p>
            <a:pPr>
              <a:spcBef>
                <a:spcPct val="50000"/>
              </a:spcBef>
            </a:pPr>
            <a:r>
              <a:rPr lang="en-US" sz="2400">
                <a:solidFill>
                  <a:srgbClr val="0000CC"/>
                </a:solidFill>
                <a:latin typeface="Times New Roman" pitchFamily="18" charset="0"/>
              </a:rPr>
              <a:t>2-Thanh truyền </a:t>
            </a:r>
          </a:p>
          <a:p>
            <a:pPr>
              <a:spcBef>
                <a:spcPct val="50000"/>
              </a:spcBef>
            </a:pPr>
            <a:r>
              <a:rPr lang="en-US" sz="2400">
                <a:solidFill>
                  <a:srgbClr val="0000CC"/>
                </a:solidFill>
                <a:latin typeface="Times New Roman" pitchFamily="18" charset="0"/>
              </a:rPr>
              <a:t>3-Thanh lắc </a:t>
            </a:r>
          </a:p>
          <a:p>
            <a:pPr>
              <a:spcBef>
                <a:spcPct val="50000"/>
              </a:spcBef>
            </a:pPr>
            <a:r>
              <a:rPr lang="en-US" sz="2400">
                <a:solidFill>
                  <a:srgbClr val="0000CC"/>
                </a:solidFill>
                <a:latin typeface="Times New Roman" pitchFamily="18" charset="0"/>
              </a:rPr>
              <a:t>4-Giá đỡ</a:t>
            </a:r>
          </a:p>
        </p:txBody>
      </p:sp>
      <p:sp>
        <p:nvSpPr>
          <p:cNvPr id="18458" name="Text Box 26"/>
          <p:cNvSpPr txBox="1">
            <a:spLocks noChangeArrowheads="1"/>
          </p:cNvSpPr>
          <p:nvPr/>
        </p:nvSpPr>
        <p:spPr bwMode="auto">
          <a:xfrm>
            <a:off x="228600" y="2743200"/>
            <a:ext cx="8686800" cy="427038"/>
          </a:xfrm>
          <a:prstGeom prst="rect">
            <a:avLst/>
          </a:prstGeom>
          <a:noFill/>
          <a:ln w="9525">
            <a:noFill/>
            <a:miter lim="800000"/>
            <a:headEnd/>
            <a:tailEnd/>
          </a:ln>
          <a:effectLst/>
        </p:spPr>
        <p:txBody>
          <a:bodyPr>
            <a:spAutoFit/>
          </a:bodyPr>
          <a:lstStyle/>
          <a:p>
            <a:pPr algn="ctr">
              <a:spcBef>
                <a:spcPct val="50000"/>
              </a:spcBef>
            </a:pPr>
            <a:r>
              <a:rPr lang="en-US" sz="2200" dirty="0" smtClean="0">
                <a:latin typeface="Times New Roman" pitchFamily="18" charset="0"/>
              </a:rPr>
              <a:t> </a:t>
            </a:r>
            <a:r>
              <a:rPr lang="en-US" sz="2200" dirty="0" err="1">
                <a:latin typeface="Times New Roman" pitchFamily="18" charset="0"/>
              </a:rPr>
              <a:t>Quan</a:t>
            </a:r>
            <a:r>
              <a:rPr lang="en-US" sz="2200" dirty="0">
                <a:latin typeface="Times New Roman" pitchFamily="18" charset="0"/>
              </a:rPr>
              <a:t> </a:t>
            </a:r>
            <a:r>
              <a:rPr lang="en-US" sz="2200" dirty="0" err="1">
                <a:latin typeface="Times New Roman" pitchFamily="18" charset="0"/>
              </a:rPr>
              <a:t>sát</a:t>
            </a:r>
            <a:r>
              <a:rPr lang="en-US" sz="2200" dirty="0">
                <a:latin typeface="Times New Roman" pitchFamily="18" charset="0"/>
              </a:rPr>
              <a:t> </a:t>
            </a:r>
            <a:r>
              <a:rPr lang="en-US" sz="2200" dirty="0" err="1">
                <a:latin typeface="Times New Roman" pitchFamily="18" charset="0"/>
              </a:rPr>
              <a:t>hình</a:t>
            </a:r>
            <a:r>
              <a:rPr lang="en-US" sz="2200" dirty="0">
                <a:latin typeface="Times New Roman" pitchFamily="18" charset="0"/>
              </a:rPr>
              <a:t> </a:t>
            </a:r>
            <a:r>
              <a:rPr lang="en-US" sz="2200" dirty="0" err="1">
                <a:latin typeface="Times New Roman" pitchFamily="18" charset="0"/>
              </a:rPr>
              <a:t>vẽ</a:t>
            </a:r>
            <a:r>
              <a:rPr lang="en-US" sz="2200" dirty="0">
                <a:latin typeface="Times New Roman" pitchFamily="18" charset="0"/>
              </a:rPr>
              <a:t> 30.4 </a:t>
            </a:r>
            <a:r>
              <a:rPr lang="en-US" sz="2200" dirty="0" err="1">
                <a:latin typeface="Times New Roman" pitchFamily="18" charset="0"/>
              </a:rPr>
              <a:t>và</a:t>
            </a:r>
            <a:r>
              <a:rPr lang="en-US" sz="2200" dirty="0">
                <a:latin typeface="Times New Roman" pitchFamily="18" charset="0"/>
              </a:rPr>
              <a:t> </a:t>
            </a:r>
            <a:r>
              <a:rPr lang="en-US" sz="2200" dirty="0" err="1">
                <a:latin typeface="Times New Roman" pitchFamily="18" charset="0"/>
              </a:rPr>
              <a:t>nêu</a:t>
            </a:r>
            <a:r>
              <a:rPr lang="en-US" sz="2200" dirty="0">
                <a:latin typeface="Times New Roman" pitchFamily="18" charset="0"/>
              </a:rPr>
              <a:t> </a:t>
            </a:r>
            <a:r>
              <a:rPr lang="en-US" sz="2200" dirty="0" err="1">
                <a:latin typeface="Times New Roman" pitchFamily="18" charset="0"/>
              </a:rPr>
              <a:t>cấu</a:t>
            </a:r>
            <a:r>
              <a:rPr lang="en-US" sz="2200" dirty="0">
                <a:latin typeface="Times New Roman" pitchFamily="18" charset="0"/>
              </a:rPr>
              <a:t> </a:t>
            </a:r>
            <a:r>
              <a:rPr lang="en-US" sz="2200" dirty="0" err="1">
                <a:latin typeface="Times New Roman" pitchFamily="18" charset="0"/>
              </a:rPr>
              <a:t>tạo</a:t>
            </a:r>
            <a:r>
              <a:rPr lang="en-US" sz="2200" dirty="0">
                <a:latin typeface="Times New Roman" pitchFamily="18" charset="0"/>
              </a:rPr>
              <a:t> </a:t>
            </a:r>
            <a:r>
              <a:rPr lang="en-US" sz="2200" dirty="0" err="1">
                <a:latin typeface="Times New Roman" pitchFamily="18" charset="0"/>
              </a:rPr>
              <a:t>của</a:t>
            </a:r>
            <a:r>
              <a:rPr lang="en-US" sz="2200" dirty="0">
                <a:latin typeface="Times New Roman" pitchFamily="18" charset="0"/>
              </a:rPr>
              <a:t> </a:t>
            </a:r>
            <a:r>
              <a:rPr lang="en-US" sz="2200" dirty="0" err="1">
                <a:latin typeface="Times New Roman" pitchFamily="18" charset="0"/>
              </a:rPr>
              <a:t>cơ</a:t>
            </a:r>
            <a:r>
              <a:rPr lang="en-US" sz="2200" dirty="0">
                <a:latin typeface="Times New Roman" pitchFamily="18" charset="0"/>
              </a:rPr>
              <a:t> </a:t>
            </a:r>
            <a:r>
              <a:rPr lang="en-US" sz="2200" dirty="0" err="1">
                <a:latin typeface="Times New Roman" pitchFamily="18" charset="0"/>
              </a:rPr>
              <a:t>cấu</a:t>
            </a:r>
            <a:r>
              <a:rPr lang="en-US" sz="2200" dirty="0">
                <a:latin typeface="Times New Roman" pitchFamily="18" charset="0"/>
              </a:rPr>
              <a:t> </a:t>
            </a:r>
            <a:r>
              <a:rPr lang="en-US" sz="2200" dirty="0" err="1">
                <a:latin typeface="Times New Roman" pitchFamily="18" charset="0"/>
              </a:rPr>
              <a:t>Tay</a:t>
            </a:r>
            <a:r>
              <a:rPr lang="en-US" sz="2200" dirty="0">
                <a:latin typeface="Times New Roman" pitchFamily="18" charset="0"/>
              </a:rPr>
              <a:t> quay - </a:t>
            </a:r>
            <a:r>
              <a:rPr lang="en-US" sz="2200" dirty="0" err="1">
                <a:latin typeface="Times New Roman" pitchFamily="18" charset="0"/>
              </a:rPr>
              <a:t>Thanh</a:t>
            </a:r>
            <a:r>
              <a:rPr lang="en-US" sz="2200" dirty="0">
                <a:latin typeface="Times New Roman" pitchFamily="18" charset="0"/>
              </a:rPr>
              <a:t> </a:t>
            </a:r>
            <a:r>
              <a:rPr lang="en-US" sz="2200" dirty="0" err="1">
                <a:latin typeface="Times New Roman" pitchFamily="18" charset="0"/>
              </a:rPr>
              <a:t>lắc</a:t>
            </a:r>
            <a:r>
              <a:rPr lang="en-US" sz="2200" dirty="0">
                <a:latin typeface="Times New Roman" pitchFamily="18" charset="0"/>
              </a:rPr>
              <a:t>?</a:t>
            </a:r>
          </a:p>
        </p:txBody>
      </p:sp>
      <p:sp>
        <p:nvSpPr>
          <p:cNvPr id="18459" name="AutoShape 27"/>
          <p:cNvSpPr>
            <a:spLocks noChangeArrowheads="1"/>
          </p:cNvSpPr>
          <p:nvPr/>
        </p:nvSpPr>
        <p:spPr bwMode="auto">
          <a:xfrm flipH="1">
            <a:off x="228600" y="6019800"/>
            <a:ext cx="1219200" cy="457200"/>
          </a:xfrm>
          <a:prstGeom prst="wedgeRectCallout">
            <a:avLst>
              <a:gd name="adj1" fmla="val -56250"/>
              <a:gd name="adj2" fmla="val -233333"/>
            </a:avLst>
          </a:prstGeom>
          <a:solidFill>
            <a:schemeClr val="accent1"/>
          </a:solidFill>
          <a:ln w="9525">
            <a:solidFill>
              <a:schemeClr val="tx1"/>
            </a:solidFill>
            <a:miter lim="800000"/>
            <a:headEnd/>
            <a:tailEnd/>
          </a:ln>
          <a:effectLst/>
        </p:spPr>
        <p:txBody>
          <a:bodyPr/>
          <a:lstStyle/>
          <a:p>
            <a:pPr algn="ctr"/>
            <a:r>
              <a:rPr lang="en-US" sz="2000" dirty="0" err="1">
                <a:latin typeface="Times New Roman" pitchFamily="18" charset="0"/>
              </a:rPr>
              <a:t>Tay</a:t>
            </a:r>
            <a:r>
              <a:rPr lang="en-US" sz="2000" dirty="0">
                <a:latin typeface="Times New Roman" pitchFamily="18" charset="0"/>
              </a:rPr>
              <a:t> quay </a:t>
            </a:r>
          </a:p>
        </p:txBody>
      </p:sp>
      <p:sp>
        <p:nvSpPr>
          <p:cNvPr id="18460" name="AutoShape 28"/>
          <p:cNvSpPr>
            <a:spLocks noChangeArrowheads="1"/>
          </p:cNvSpPr>
          <p:nvPr/>
        </p:nvSpPr>
        <p:spPr bwMode="auto">
          <a:xfrm>
            <a:off x="304800" y="3429000"/>
            <a:ext cx="1622425" cy="427038"/>
          </a:xfrm>
          <a:prstGeom prst="wedgeRectCallout">
            <a:avLst>
              <a:gd name="adj1" fmla="val 87380"/>
              <a:gd name="adj2" fmla="val 132528"/>
            </a:avLst>
          </a:prstGeom>
          <a:solidFill>
            <a:schemeClr val="accent1"/>
          </a:solidFill>
          <a:ln w="9525">
            <a:solidFill>
              <a:schemeClr val="tx1"/>
            </a:solidFill>
            <a:miter lim="800000"/>
            <a:headEnd/>
            <a:tailEnd/>
          </a:ln>
          <a:effectLst/>
        </p:spPr>
        <p:txBody>
          <a:bodyPr/>
          <a:lstStyle/>
          <a:p>
            <a:pPr algn="ctr"/>
            <a:r>
              <a:rPr lang="en-US" sz="2000" dirty="0" err="1">
                <a:latin typeface="Times New Roman" pitchFamily="18" charset="0"/>
              </a:rPr>
              <a:t>Thanh</a:t>
            </a:r>
            <a:r>
              <a:rPr lang="en-US" sz="2000" dirty="0">
                <a:latin typeface="Times New Roman" pitchFamily="18" charset="0"/>
              </a:rPr>
              <a:t> </a:t>
            </a:r>
            <a:r>
              <a:rPr lang="en-US" sz="2000" dirty="0" err="1">
                <a:latin typeface="Times New Roman" pitchFamily="18" charset="0"/>
              </a:rPr>
              <a:t>truyền</a:t>
            </a:r>
            <a:r>
              <a:rPr lang="en-US" sz="2000" dirty="0">
                <a:latin typeface="Times New Roman" pitchFamily="18" charset="0"/>
              </a:rPr>
              <a:t> </a:t>
            </a:r>
          </a:p>
        </p:txBody>
      </p:sp>
      <p:sp>
        <p:nvSpPr>
          <p:cNvPr id="18461" name="AutoShape 29"/>
          <p:cNvSpPr>
            <a:spLocks noChangeArrowheads="1"/>
          </p:cNvSpPr>
          <p:nvPr/>
        </p:nvSpPr>
        <p:spPr bwMode="auto">
          <a:xfrm>
            <a:off x="2971800" y="6019800"/>
            <a:ext cx="987425" cy="427038"/>
          </a:xfrm>
          <a:prstGeom prst="wedgeRectCallout">
            <a:avLst>
              <a:gd name="adj1" fmla="val -80384"/>
              <a:gd name="adj2" fmla="val -186431"/>
            </a:avLst>
          </a:prstGeom>
          <a:solidFill>
            <a:schemeClr val="accent1"/>
          </a:solidFill>
          <a:ln w="9525">
            <a:solidFill>
              <a:schemeClr val="tx1"/>
            </a:solidFill>
            <a:miter lim="800000"/>
            <a:headEnd/>
            <a:tailEnd/>
          </a:ln>
          <a:effectLst/>
        </p:spPr>
        <p:txBody>
          <a:bodyPr/>
          <a:lstStyle/>
          <a:p>
            <a:pPr algn="ctr"/>
            <a:r>
              <a:rPr lang="en-US" sz="2000">
                <a:latin typeface="Times New Roman" pitchFamily="18" charset="0"/>
              </a:rPr>
              <a:t>Giá đỡ </a:t>
            </a:r>
          </a:p>
        </p:txBody>
      </p:sp>
      <p:sp>
        <p:nvSpPr>
          <p:cNvPr id="18462" name="AutoShape 30"/>
          <p:cNvSpPr>
            <a:spLocks noChangeArrowheads="1"/>
          </p:cNvSpPr>
          <p:nvPr/>
        </p:nvSpPr>
        <p:spPr bwMode="auto">
          <a:xfrm>
            <a:off x="4064000" y="5029200"/>
            <a:ext cx="1270000" cy="457200"/>
          </a:xfrm>
          <a:prstGeom prst="wedgeRectCallout">
            <a:avLst>
              <a:gd name="adj1" fmla="val -94625"/>
              <a:gd name="adj2" fmla="val -144097"/>
            </a:avLst>
          </a:prstGeom>
          <a:solidFill>
            <a:schemeClr val="accent1"/>
          </a:solidFill>
          <a:ln w="9525">
            <a:solidFill>
              <a:schemeClr val="tx1"/>
            </a:solidFill>
            <a:miter lim="800000"/>
            <a:headEnd/>
            <a:tailEnd/>
          </a:ln>
          <a:effectLst/>
        </p:spPr>
        <p:txBody>
          <a:bodyPr/>
          <a:lstStyle/>
          <a:p>
            <a:pPr algn="ctr"/>
            <a:r>
              <a:rPr lang="en-US" sz="2000">
                <a:latin typeface="Times New Roman" pitchFamily="18" charset="0"/>
              </a:rPr>
              <a:t>Thanh lắc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box(in)">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45"/>
                                        </p:tgtEl>
                                        <p:attrNameLst>
                                          <p:attrName>style.visibility</p:attrName>
                                        </p:attrNameLst>
                                      </p:cBhvr>
                                      <p:to>
                                        <p:strVal val="visible"/>
                                      </p:to>
                                    </p:set>
                                    <p:animEffect transition="in" filter="dissolve">
                                      <p:cBhvr>
                                        <p:cTn id="12" dur="500"/>
                                        <p:tgtEl>
                                          <p:spTgt spid="1844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58"/>
                                        </p:tgtEl>
                                        <p:attrNameLst>
                                          <p:attrName>style.visibility</p:attrName>
                                        </p:attrNameLst>
                                      </p:cBhvr>
                                      <p:to>
                                        <p:strVal val="visible"/>
                                      </p:to>
                                    </p:set>
                                    <p:animEffect transition="in" filter="box(in)">
                                      <p:cBhvr>
                                        <p:cTn id="17" dur="500"/>
                                        <p:tgtEl>
                                          <p:spTgt spid="1845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8456"/>
                                        </p:tgtEl>
                                        <p:attrNameLst>
                                          <p:attrName>style.visibility</p:attrName>
                                        </p:attrNameLst>
                                      </p:cBhvr>
                                      <p:to>
                                        <p:strVal val="visible"/>
                                      </p:to>
                                    </p:set>
                                    <p:animEffect transition="in" filter="box(in)">
                                      <p:cBhvr>
                                        <p:cTn id="22" dur="500"/>
                                        <p:tgtEl>
                                          <p:spTgt spid="1845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59"/>
                                        </p:tgtEl>
                                        <p:attrNameLst>
                                          <p:attrName>style.visibility</p:attrName>
                                        </p:attrNameLst>
                                      </p:cBhvr>
                                      <p:to>
                                        <p:strVal val="visible"/>
                                      </p:to>
                                    </p:set>
                                    <p:animEffect transition="in" filter="dissolve">
                                      <p:cBhvr>
                                        <p:cTn id="27" dur="500"/>
                                        <p:tgtEl>
                                          <p:spTgt spid="1845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60"/>
                                        </p:tgtEl>
                                        <p:attrNameLst>
                                          <p:attrName>style.visibility</p:attrName>
                                        </p:attrNameLst>
                                      </p:cBhvr>
                                      <p:to>
                                        <p:strVal val="visible"/>
                                      </p:to>
                                    </p:set>
                                    <p:animEffect transition="in" filter="dissolve">
                                      <p:cBhvr>
                                        <p:cTn id="32" dur="500"/>
                                        <p:tgtEl>
                                          <p:spTgt spid="1846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62"/>
                                        </p:tgtEl>
                                        <p:attrNameLst>
                                          <p:attrName>style.visibility</p:attrName>
                                        </p:attrNameLst>
                                      </p:cBhvr>
                                      <p:to>
                                        <p:strVal val="visible"/>
                                      </p:to>
                                    </p:set>
                                    <p:animEffect transition="in" filter="dissolve">
                                      <p:cBhvr>
                                        <p:cTn id="37" dur="500"/>
                                        <p:tgtEl>
                                          <p:spTgt spid="1846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461"/>
                                        </p:tgtEl>
                                        <p:attrNameLst>
                                          <p:attrName>style.visibility</p:attrName>
                                        </p:attrNameLst>
                                      </p:cBhvr>
                                      <p:to>
                                        <p:strVal val="visible"/>
                                      </p:to>
                                    </p:set>
                                    <p:animEffect transition="in" filter="dissolve">
                                      <p:cBhvr>
                                        <p:cTn id="42" dur="500"/>
                                        <p:tgtEl>
                                          <p:spTgt spid="18461"/>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18457"/>
                                        </p:tgtEl>
                                        <p:attrNameLst>
                                          <p:attrName>style.visibility</p:attrName>
                                        </p:attrNameLst>
                                      </p:cBhvr>
                                      <p:to>
                                        <p:strVal val="visible"/>
                                      </p:to>
                                    </p:set>
                                    <p:animEffect transition="in" filter="wedge">
                                      <p:cBhvr>
                                        <p:cTn id="47" dur="2000"/>
                                        <p:tgtEl>
                                          <p:spTgt spid="18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p:bldP spid="18445" grpId="0"/>
      <p:bldP spid="18457" grpId="0"/>
      <p:bldP spid="18458" grpId="0"/>
      <p:bldP spid="18459" grpId="0" animBg="1"/>
      <p:bldP spid="18460" grpId="0" animBg="1"/>
      <p:bldP spid="18461" grpId="0" animBg="1"/>
      <p:bldP spid="184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Text Box 4"/>
          <p:cNvSpPr txBox="1">
            <a:spLocks noChangeArrowheads="1"/>
          </p:cNvSpPr>
          <p:nvPr/>
        </p:nvSpPr>
        <p:spPr bwMode="auto">
          <a:xfrm>
            <a:off x="252413" y="914400"/>
            <a:ext cx="7010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II/ </a:t>
            </a:r>
            <a:r>
              <a:rPr lang="en-US" sz="2400" b="1" u="sng">
                <a:latin typeface="Times New Roman" pitchFamily="18" charset="0"/>
              </a:rPr>
              <a:t>Một số cơ cấu biến đổi chuyển động.</a:t>
            </a:r>
          </a:p>
        </p:txBody>
      </p:sp>
      <p:sp>
        <p:nvSpPr>
          <p:cNvPr id="144389" name="Text Box 5"/>
          <p:cNvSpPr txBox="1">
            <a:spLocks noChangeArrowheads="1"/>
          </p:cNvSpPr>
          <p:nvPr/>
        </p:nvSpPr>
        <p:spPr bwMode="auto">
          <a:xfrm>
            <a:off x="533400" y="13716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b="1">
                <a:latin typeface="Times New Roman" pitchFamily="18" charset="0"/>
              </a:rPr>
              <a:t>1.</a:t>
            </a:r>
            <a:r>
              <a:rPr lang="en-US" sz="2800" b="1">
                <a:latin typeface="Times New Roman" pitchFamily="18" charset="0"/>
              </a:rPr>
              <a:t> </a:t>
            </a:r>
            <a:r>
              <a:rPr lang="en-US" sz="2400" b="1">
                <a:latin typeface="Times New Roman" pitchFamily="18" charset="0"/>
              </a:rPr>
              <a:t>Biến chuyển động quay thành chuyển động tịnh tiến</a:t>
            </a:r>
          </a:p>
        </p:txBody>
      </p:sp>
      <p:sp>
        <p:nvSpPr>
          <p:cNvPr id="144390" name="Text Box 6"/>
          <p:cNvSpPr txBox="1">
            <a:spLocks noChangeArrowheads="1"/>
          </p:cNvSpPr>
          <p:nvPr/>
        </p:nvSpPr>
        <p:spPr bwMode="auto">
          <a:xfrm>
            <a:off x="381000" y="1676400"/>
            <a:ext cx="6910388" cy="7620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2. Biến chuyển động quay thành chuyển động lắc</a:t>
            </a:r>
            <a:r>
              <a:rPr lang="en-US" sz="2400">
                <a:latin typeface="Times New Roman" pitchFamily="18" charset="0"/>
              </a:rPr>
              <a:t> </a:t>
            </a:r>
            <a:r>
              <a:rPr lang="en-US" sz="2000" i="1">
                <a:latin typeface="Times New Roman" pitchFamily="18" charset="0"/>
              </a:rPr>
              <a:t>(Cơ cấu tay quay - Thanh lắc)</a:t>
            </a:r>
          </a:p>
        </p:txBody>
      </p:sp>
      <p:sp>
        <p:nvSpPr>
          <p:cNvPr id="144391" name="Text Box 7"/>
          <p:cNvSpPr txBox="1">
            <a:spLocks noChangeArrowheads="1"/>
          </p:cNvSpPr>
          <p:nvPr/>
        </p:nvSpPr>
        <p:spPr bwMode="auto">
          <a:xfrm>
            <a:off x="581025" y="2286000"/>
            <a:ext cx="1752600"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a. </a:t>
            </a:r>
            <a:r>
              <a:rPr lang="en-US" sz="2400">
                <a:latin typeface="Times New Roman" pitchFamily="18" charset="0"/>
              </a:rPr>
              <a:t>Cấu tạo</a:t>
            </a:r>
            <a:r>
              <a:rPr lang="en-US" sz="2800">
                <a:latin typeface="Times New Roman" pitchFamily="18" charset="0"/>
              </a:rPr>
              <a:t>.</a:t>
            </a:r>
          </a:p>
        </p:txBody>
      </p:sp>
      <p:sp>
        <p:nvSpPr>
          <p:cNvPr id="144394" name="Text Box 10"/>
          <p:cNvSpPr txBox="1">
            <a:spLocks noChangeArrowheads="1"/>
          </p:cNvSpPr>
          <p:nvPr/>
        </p:nvSpPr>
        <p:spPr bwMode="auto">
          <a:xfrm>
            <a:off x="228600" y="2667000"/>
            <a:ext cx="8915400" cy="430887"/>
          </a:xfrm>
          <a:prstGeom prst="rect">
            <a:avLst/>
          </a:prstGeom>
          <a:noFill/>
          <a:ln w="9525">
            <a:noFill/>
            <a:miter lim="800000"/>
            <a:headEnd/>
            <a:tailEnd/>
          </a:ln>
          <a:effectLst/>
        </p:spPr>
        <p:txBody>
          <a:bodyPr>
            <a:spAutoFit/>
          </a:bodyPr>
          <a:lstStyle/>
          <a:p>
            <a:pPr>
              <a:spcBef>
                <a:spcPct val="50000"/>
              </a:spcBef>
            </a:pPr>
            <a:r>
              <a:rPr lang="en-US" sz="2200" b="1" dirty="0" err="1" smtClean="0">
                <a:latin typeface="Times New Roman" pitchFamily="18" charset="0"/>
              </a:rPr>
              <a:t>Em</a:t>
            </a:r>
            <a:r>
              <a:rPr lang="en-US" sz="2200" b="1" dirty="0" smtClean="0">
                <a:latin typeface="Times New Roman" pitchFamily="18" charset="0"/>
              </a:rPr>
              <a:t> </a:t>
            </a:r>
            <a:r>
              <a:rPr lang="en-US" sz="2200" b="1" dirty="0" err="1">
                <a:latin typeface="Times New Roman" pitchFamily="18" charset="0"/>
              </a:rPr>
              <a:t>hãy</a:t>
            </a:r>
            <a:r>
              <a:rPr lang="en-US" sz="2200" b="1" dirty="0">
                <a:latin typeface="Times New Roman" pitchFamily="18" charset="0"/>
              </a:rPr>
              <a:t> </a:t>
            </a:r>
            <a:r>
              <a:rPr lang="en-US" sz="2200" b="1" dirty="0" err="1">
                <a:latin typeface="Times New Roman" pitchFamily="18" charset="0"/>
              </a:rPr>
              <a:t>cho</a:t>
            </a:r>
            <a:r>
              <a:rPr lang="en-US" sz="2200" b="1" dirty="0">
                <a:latin typeface="Times New Roman" pitchFamily="18" charset="0"/>
              </a:rPr>
              <a:t> </a:t>
            </a:r>
            <a:r>
              <a:rPr lang="en-US" sz="2200" b="1" dirty="0" err="1">
                <a:latin typeface="Times New Roman" pitchFamily="18" charset="0"/>
              </a:rPr>
              <a:t>biết</a:t>
            </a:r>
            <a:r>
              <a:rPr lang="en-US" sz="2200" b="1" dirty="0">
                <a:latin typeface="Times New Roman" pitchFamily="18" charset="0"/>
              </a:rPr>
              <a:t> </a:t>
            </a:r>
            <a:r>
              <a:rPr lang="en-US" sz="2200" b="1" dirty="0" err="1">
                <a:latin typeface="Times New Roman" pitchFamily="18" charset="0"/>
              </a:rPr>
              <a:t>các</a:t>
            </a:r>
            <a:r>
              <a:rPr lang="en-US" sz="2200" b="1" dirty="0">
                <a:latin typeface="Times New Roman" pitchFamily="18" charset="0"/>
              </a:rPr>
              <a:t> chi </a:t>
            </a:r>
            <a:r>
              <a:rPr lang="en-US" sz="2200" b="1" dirty="0" err="1">
                <a:latin typeface="Times New Roman" pitchFamily="18" charset="0"/>
              </a:rPr>
              <a:t>tiết</a:t>
            </a:r>
            <a:r>
              <a:rPr lang="en-US" sz="2200" b="1" dirty="0">
                <a:latin typeface="Times New Roman" pitchFamily="18" charset="0"/>
              </a:rPr>
              <a:t> </a:t>
            </a:r>
            <a:r>
              <a:rPr lang="en-US" sz="2200" b="1" dirty="0" err="1">
                <a:latin typeface="Times New Roman" pitchFamily="18" charset="0"/>
              </a:rPr>
              <a:t>được</a:t>
            </a:r>
            <a:r>
              <a:rPr lang="en-US" sz="2200" b="1" dirty="0">
                <a:latin typeface="Times New Roman" pitchFamily="18" charset="0"/>
              </a:rPr>
              <a:t> </a:t>
            </a:r>
            <a:r>
              <a:rPr lang="en-US" sz="2200" b="1" dirty="0" err="1">
                <a:latin typeface="Times New Roman" pitchFamily="18" charset="0"/>
              </a:rPr>
              <a:t>nối</a:t>
            </a:r>
            <a:r>
              <a:rPr lang="en-US" sz="2200" b="1" dirty="0">
                <a:latin typeface="Times New Roman" pitchFamily="18" charset="0"/>
              </a:rPr>
              <a:t> </a:t>
            </a:r>
            <a:r>
              <a:rPr lang="en-US" sz="2200" b="1" dirty="0" err="1">
                <a:latin typeface="Times New Roman" pitchFamily="18" charset="0"/>
              </a:rPr>
              <a:t>ghép</a:t>
            </a:r>
            <a:r>
              <a:rPr lang="en-US" sz="2200" b="1" dirty="0">
                <a:latin typeface="Times New Roman" pitchFamily="18" charset="0"/>
              </a:rPr>
              <a:t> </a:t>
            </a:r>
            <a:r>
              <a:rPr lang="en-US" sz="2200" b="1" dirty="0" err="1">
                <a:latin typeface="Times New Roman" pitchFamily="18" charset="0"/>
              </a:rPr>
              <a:t>với</a:t>
            </a:r>
            <a:r>
              <a:rPr lang="en-US" sz="2200" b="1" dirty="0">
                <a:latin typeface="Times New Roman" pitchFamily="18" charset="0"/>
              </a:rPr>
              <a:t> </a:t>
            </a:r>
            <a:r>
              <a:rPr lang="en-US" sz="2200" b="1" dirty="0" err="1">
                <a:latin typeface="Times New Roman" pitchFamily="18" charset="0"/>
              </a:rPr>
              <a:t>nhau</a:t>
            </a:r>
            <a:r>
              <a:rPr lang="en-US" sz="2200" b="1" dirty="0">
                <a:latin typeface="Times New Roman" pitchFamily="18" charset="0"/>
              </a:rPr>
              <a:t> </a:t>
            </a:r>
            <a:r>
              <a:rPr lang="en-US" sz="2200" b="1" dirty="0" err="1">
                <a:latin typeface="Times New Roman" pitchFamily="18" charset="0"/>
              </a:rPr>
              <a:t>bằng</a:t>
            </a:r>
            <a:r>
              <a:rPr lang="en-US" sz="2200" b="1" dirty="0">
                <a:latin typeface="Times New Roman" pitchFamily="18" charset="0"/>
              </a:rPr>
              <a:t> </a:t>
            </a:r>
            <a:r>
              <a:rPr lang="en-US" sz="2200" b="1" dirty="0" err="1">
                <a:latin typeface="Times New Roman" pitchFamily="18" charset="0"/>
              </a:rPr>
              <a:t>khớp</a:t>
            </a:r>
            <a:r>
              <a:rPr lang="en-US" sz="2200" b="1" dirty="0">
                <a:latin typeface="Times New Roman" pitchFamily="18" charset="0"/>
              </a:rPr>
              <a:t> </a:t>
            </a:r>
            <a:r>
              <a:rPr lang="en-US" sz="2200" b="1" dirty="0" err="1">
                <a:latin typeface="Times New Roman" pitchFamily="18" charset="0"/>
              </a:rPr>
              <a:t>nào</a:t>
            </a:r>
            <a:r>
              <a:rPr lang="en-US" sz="2200" b="1" dirty="0">
                <a:latin typeface="Times New Roman" pitchFamily="18" charset="0"/>
              </a:rPr>
              <a:t>?</a:t>
            </a:r>
          </a:p>
        </p:txBody>
      </p:sp>
      <p:grpSp>
        <p:nvGrpSpPr>
          <p:cNvPr id="144399" name="Group 15"/>
          <p:cNvGrpSpPr>
            <a:grpSpLocks/>
          </p:cNvGrpSpPr>
          <p:nvPr/>
        </p:nvGrpSpPr>
        <p:grpSpPr bwMode="auto">
          <a:xfrm>
            <a:off x="4038600" y="3429000"/>
            <a:ext cx="4267200" cy="2371725"/>
            <a:chOff x="384" y="2016"/>
            <a:chExt cx="3024" cy="1590"/>
          </a:xfrm>
        </p:grpSpPr>
        <p:pic>
          <p:nvPicPr>
            <p:cNvPr id="144400" name="Picture 16" descr="Tayquay-thanhlac-moi02"/>
            <p:cNvPicPr>
              <a:picLocks noChangeAspect="1" noChangeArrowheads="1" noCrop="1"/>
            </p:cNvPicPr>
            <p:nvPr/>
          </p:nvPicPr>
          <p:blipFill>
            <a:blip r:embed="rId2"/>
            <a:srcRect/>
            <a:stretch>
              <a:fillRect/>
            </a:stretch>
          </p:blipFill>
          <p:spPr bwMode="auto">
            <a:xfrm>
              <a:off x="384" y="2016"/>
              <a:ext cx="3024" cy="1584"/>
            </a:xfrm>
            <a:prstGeom prst="rect">
              <a:avLst/>
            </a:prstGeom>
            <a:noFill/>
          </p:spPr>
        </p:pic>
        <p:sp>
          <p:nvSpPr>
            <p:cNvPr id="144401" name="Text Box 17"/>
            <p:cNvSpPr txBox="1">
              <a:spLocks noChangeArrowheads="1"/>
            </p:cNvSpPr>
            <p:nvPr/>
          </p:nvSpPr>
          <p:spPr bwMode="auto">
            <a:xfrm>
              <a:off x="1200" y="3456"/>
              <a:ext cx="2208" cy="150"/>
            </a:xfrm>
            <a:prstGeom prst="rect">
              <a:avLst/>
            </a:prstGeom>
            <a:solidFill>
              <a:schemeClr val="bg1"/>
            </a:solidFill>
            <a:ln w="9525">
              <a:solidFill>
                <a:schemeClr val="bg1"/>
              </a:solidFill>
              <a:miter lim="800000"/>
              <a:headEnd/>
              <a:tailEnd/>
            </a:ln>
            <a:effectLst/>
          </p:spPr>
          <p:txBody>
            <a:bodyPr>
              <a:spAutoFit/>
            </a:bodyPr>
            <a:lstStyle/>
            <a:p>
              <a:pPr>
                <a:spcBef>
                  <a:spcPct val="50000"/>
                </a:spcBef>
              </a:pPr>
              <a:r>
                <a:rPr lang="en-US" sz="800" i="1">
                  <a:solidFill>
                    <a:schemeClr val="bg1"/>
                  </a:solidFill>
                </a:rPr>
                <a:t>i</a:t>
              </a:r>
            </a:p>
          </p:txBody>
        </p:sp>
      </p:grpSp>
      <p:sp>
        <p:nvSpPr>
          <p:cNvPr id="144402" name="Text Box 18"/>
          <p:cNvSpPr txBox="1">
            <a:spLocks noChangeArrowheads="1"/>
          </p:cNvSpPr>
          <p:nvPr/>
        </p:nvSpPr>
        <p:spPr bwMode="auto">
          <a:xfrm>
            <a:off x="228600" y="3641725"/>
            <a:ext cx="3657600" cy="1477328"/>
          </a:xfrm>
          <a:prstGeom prst="rect">
            <a:avLst/>
          </a:prstGeom>
          <a:noFill/>
          <a:ln w="9525">
            <a:noFill/>
            <a:miter lim="800000"/>
            <a:headEnd/>
            <a:tailEnd/>
          </a:ln>
          <a:effectLst/>
        </p:spPr>
        <p:txBody>
          <a:bodyPr wrap="square">
            <a:spAutoFit/>
          </a:bodyPr>
          <a:lstStyle/>
          <a:p>
            <a:pPr algn="just">
              <a:spcBef>
                <a:spcPct val="50000"/>
              </a:spcBef>
            </a:pPr>
            <a:r>
              <a:rPr lang="en-US" sz="3000" b="1" dirty="0" err="1">
                <a:solidFill>
                  <a:srgbClr val="0000FF"/>
                </a:solidFill>
                <a:latin typeface="Times New Roman" pitchFamily="18" charset="0"/>
              </a:rPr>
              <a:t>Các</a:t>
            </a:r>
            <a:r>
              <a:rPr lang="en-US" sz="3000" b="1" dirty="0">
                <a:solidFill>
                  <a:srgbClr val="0000FF"/>
                </a:solidFill>
                <a:latin typeface="Times New Roman" pitchFamily="18" charset="0"/>
              </a:rPr>
              <a:t> chi </a:t>
            </a:r>
            <a:r>
              <a:rPr lang="en-US" sz="3000" b="1" dirty="0" err="1">
                <a:solidFill>
                  <a:srgbClr val="0000FF"/>
                </a:solidFill>
                <a:latin typeface="Times New Roman" pitchFamily="18" charset="0"/>
              </a:rPr>
              <a:t>tiết</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đều</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được</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nối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ghép</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với</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nhau</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bằng</a:t>
            </a:r>
            <a:r>
              <a:rPr lang="en-US" sz="3000" b="1" dirty="0">
                <a:solidFill>
                  <a:srgbClr val="0000FF"/>
                </a:solidFill>
                <a:latin typeface="Times New Roman" pitchFamily="18" charset="0"/>
              </a:rPr>
              <a:t> </a:t>
            </a:r>
            <a:r>
              <a:rPr lang="en-US" sz="3000" b="1" dirty="0" err="1">
                <a:solidFill>
                  <a:srgbClr val="0000FF"/>
                </a:solidFill>
                <a:latin typeface="Times New Roman" pitchFamily="18" charset="0"/>
              </a:rPr>
              <a:t>khớp</a:t>
            </a:r>
            <a:r>
              <a:rPr lang="en-US" sz="3000" b="1" dirty="0">
                <a:solidFill>
                  <a:srgbClr val="0000FF"/>
                </a:solidFill>
                <a:latin typeface="Times New Roman" pitchFamily="18" charset="0"/>
              </a:rPr>
              <a:t> quay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4394"/>
                                        </p:tgtEl>
                                        <p:attrNameLst>
                                          <p:attrName>style.visibility</p:attrName>
                                        </p:attrNameLst>
                                      </p:cBhvr>
                                      <p:to>
                                        <p:strVal val="visible"/>
                                      </p:to>
                                    </p:set>
                                    <p:animEffect transition="in" filter="box(in)">
                                      <p:cBhvr>
                                        <p:cTn id="7" dur="500"/>
                                        <p:tgtEl>
                                          <p:spTgt spid="144394"/>
                                        </p:tgtEl>
                                      </p:cBhvr>
                                    </p:animEffect>
                                  </p:childTnLst>
                                </p:cTn>
                              </p:par>
                              <p:par>
                                <p:cTn id="8" presetID="29" presetClass="entr" presetSubtype="0" fill="hold" nodeType="withEffect">
                                  <p:stCondLst>
                                    <p:cond delay="0"/>
                                  </p:stCondLst>
                                  <p:childTnLst>
                                    <p:set>
                                      <p:cBhvr>
                                        <p:cTn id="9" dur="1" fill="hold">
                                          <p:stCondLst>
                                            <p:cond delay="0"/>
                                          </p:stCondLst>
                                        </p:cTn>
                                        <p:tgtEl>
                                          <p:spTgt spid="144399"/>
                                        </p:tgtEl>
                                        <p:attrNameLst>
                                          <p:attrName>style.visibility</p:attrName>
                                        </p:attrNameLst>
                                      </p:cBhvr>
                                      <p:to>
                                        <p:strVal val="visible"/>
                                      </p:to>
                                    </p:set>
                                    <p:anim calcmode="lin" valueType="num">
                                      <p:cBhvr>
                                        <p:cTn id="10" dur="1000" fill="hold"/>
                                        <p:tgtEl>
                                          <p:spTgt spid="144399"/>
                                        </p:tgtEl>
                                        <p:attrNameLst>
                                          <p:attrName>ppt_x</p:attrName>
                                        </p:attrNameLst>
                                      </p:cBhvr>
                                      <p:tavLst>
                                        <p:tav tm="0">
                                          <p:val>
                                            <p:strVal val="#ppt_x-.2"/>
                                          </p:val>
                                        </p:tav>
                                        <p:tav tm="100000">
                                          <p:val>
                                            <p:strVal val="#ppt_x"/>
                                          </p:val>
                                        </p:tav>
                                      </p:tavLst>
                                    </p:anim>
                                    <p:anim calcmode="lin" valueType="num">
                                      <p:cBhvr>
                                        <p:cTn id="11" dur="1000" fill="hold"/>
                                        <p:tgtEl>
                                          <p:spTgt spid="144399"/>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4439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44402"/>
                                        </p:tgtEl>
                                        <p:attrNameLst>
                                          <p:attrName>style.visibility</p:attrName>
                                        </p:attrNameLst>
                                      </p:cBhvr>
                                      <p:to>
                                        <p:strVal val="visible"/>
                                      </p:to>
                                    </p:set>
                                    <p:animEffect transition="in" filter="strips(downRight)">
                                      <p:cBhvr>
                                        <p:cTn id="17" dur="500"/>
                                        <p:tgtEl>
                                          <p:spTgt spid="144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4" grpId="0"/>
      <p:bldP spid="14440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Text Box 4"/>
          <p:cNvSpPr txBox="1">
            <a:spLocks noChangeArrowheads="1"/>
          </p:cNvSpPr>
          <p:nvPr/>
        </p:nvSpPr>
        <p:spPr bwMode="auto">
          <a:xfrm>
            <a:off x="252413" y="914400"/>
            <a:ext cx="7010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II/ </a:t>
            </a:r>
            <a:r>
              <a:rPr lang="en-US" sz="2400" b="1" u="sng">
                <a:latin typeface="Times New Roman" pitchFamily="18" charset="0"/>
              </a:rPr>
              <a:t>Một số cơ cấu biến đổi chuyển động.</a:t>
            </a:r>
          </a:p>
        </p:txBody>
      </p:sp>
      <p:sp>
        <p:nvSpPr>
          <p:cNvPr id="125957" name="Text Box 5"/>
          <p:cNvSpPr txBox="1">
            <a:spLocks noChangeArrowheads="1"/>
          </p:cNvSpPr>
          <p:nvPr/>
        </p:nvSpPr>
        <p:spPr bwMode="auto">
          <a:xfrm>
            <a:off x="533400" y="13716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b="1">
                <a:latin typeface="Times New Roman" pitchFamily="18" charset="0"/>
              </a:rPr>
              <a:t>1.</a:t>
            </a:r>
            <a:r>
              <a:rPr lang="en-US" sz="2800" b="1">
                <a:latin typeface="Times New Roman" pitchFamily="18" charset="0"/>
              </a:rPr>
              <a:t> </a:t>
            </a:r>
            <a:r>
              <a:rPr lang="en-US" sz="2400" b="1">
                <a:latin typeface="Times New Roman" pitchFamily="18" charset="0"/>
              </a:rPr>
              <a:t>Biến chuyển động quay thành chuyển động tịnh tiến</a:t>
            </a:r>
          </a:p>
        </p:txBody>
      </p:sp>
      <p:sp>
        <p:nvSpPr>
          <p:cNvPr id="125958" name="Text Box 6"/>
          <p:cNvSpPr txBox="1">
            <a:spLocks noChangeArrowheads="1"/>
          </p:cNvSpPr>
          <p:nvPr/>
        </p:nvSpPr>
        <p:spPr bwMode="auto">
          <a:xfrm>
            <a:off x="381000" y="1676400"/>
            <a:ext cx="6910388" cy="7620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2. Biến chuyển động quay thành chuyển động lắc</a:t>
            </a:r>
            <a:r>
              <a:rPr lang="en-US" sz="2400">
                <a:latin typeface="Times New Roman" pitchFamily="18" charset="0"/>
              </a:rPr>
              <a:t> </a:t>
            </a:r>
            <a:r>
              <a:rPr lang="en-US" sz="2000" i="1">
                <a:latin typeface="Times New Roman" pitchFamily="18" charset="0"/>
              </a:rPr>
              <a:t>(Cơ cấu tay quay - Thanh lắc)</a:t>
            </a:r>
          </a:p>
        </p:txBody>
      </p:sp>
      <p:sp>
        <p:nvSpPr>
          <p:cNvPr id="125959" name="Text Box 7"/>
          <p:cNvSpPr txBox="1">
            <a:spLocks noChangeArrowheads="1"/>
          </p:cNvSpPr>
          <p:nvPr/>
        </p:nvSpPr>
        <p:spPr bwMode="auto">
          <a:xfrm>
            <a:off x="581025" y="2286000"/>
            <a:ext cx="8029575"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a. </a:t>
            </a:r>
            <a:r>
              <a:rPr lang="en-US" sz="2400">
                <a:latin typeface="Times New Roman" pitchFamily="18" charset="0"/>
              </a:rPr>
              <a:t>Cấu tạo</a:t>
            </a:r>
            <a:r>
              <a:rPr lang="en-US" sz="2800">
                <a:latin typeface="Times New Roman" pitchFamily="18" charset="0"/>
              </a:rPr>
              <a:t>:</a:t>
            </a:r>
            <a:endParaRPr lang="en-US" sz="2000">
              <a:latin typeface="Times New Roman" pitchFamily="18" charset="0"/>
            </a:endParaRPr>
          </a:p>
        </p:txBody>
      </p:sp>
      <p:sp>
        <p:nvSpPr>
          <p:cNvPr id="125963" name="Text Box 11"/>
          <p:cNvSpPr txBox="1">
            <a:spLocks noChangeArrowheads="1"/>
          </p:cNvSpPr>
          <p:nvPr/>
        </p:nvSpPr>
        <p:spPr bwMode="auto">
          <a:xfrm>
            <a:off x="590550" y="2667000"/>
            <a:ext cx="3429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a:t>
            </a:r>
            <a:r>
              <a:rPr lang="en-US" sz="2400">
                <a:latin typeface="Times New Roman" pitchFamily="18" charset="0"/>
              </a:rPr>
              <a:t> Nguyên lí làm việc:</a:t>
            </a:r>
          </a:p>
        </p:txBody>
      </p:sp>
      <p:grpSp>
        <p:nvGrpSpPr>
          <p:cNvPr id="125970" name="Group 18"/>
          <p:cNvGrpSpPr>
            <a:grpSpLocks/>
          </p:cNvGrpSpPr>
          <p:nvPr/>
        </p:nvGrpSpPr>
        <p:grpSpPr bwMode="auto">
          <a:xfrm>
            <a:off x="4191000" y="3048000"/>
            <a:ext cx="4572000" cy="2371725"/>
            <a:chOff x="384" y="2016"/>
            <a:chExt cx="3024" cy="1590"/>
          </a:xfrm>
        </p:grpSpPr>
        <p:pic>
          <p:nvPicPr>
            <p:cNvPr id="125968" name="Picture 16" descr="Tayquay-thanhlac-moi02"/>
            <p:cNvPicPr>
              <a:picLocks noChangeAspect="1" noChangeArrowheads="1" noCrop="1"/>
            </p:cNvPicPr>
            <p:nvPr/>
          </p:nvPicPr>
          <p:blipFill>
            <a:blip r:embed="rId2"/>
            <a:srcRect/>
            <a:stretch>
              <a:fillRect/>
            </a:stretch>
          </p:blipFill>
          <p:spPr bwMode="auto">
            <a:xfrm>
              <a:off x="384" y="2016"/>
              <a:ext cx="3024" cy="1584"/>
            </a:xfrm>
            <a:prstGeom prst="rect">
              <a:avLst/>
            </a:prstGeom>
            <a:noFill/>
          </p:spPr>
        </p:pic>
        <p:sp>
          <p:nvSpPr>
            <p:cNvPr id="125969" name="Text Box 17"/>
            <p:cNvSpPr txBox="1">
              <a:spLocks noChangeArrowheads="1"/>
            </p:cNvSpPr>
            <p:nvPr/>
          </p:nvSpPr>
          <p:spPr bwMode="auto">
            <a:xfrm>
              <a:off x="1200" y="3456"/>
              <a:ext cx="2208" cy="150"/>
            </a:xfrm>
            <a:prstGeom prst="rect">
              <a:avLst/>
            </a:prstGeom>
            <a:solidFill>
              <a:schemeClr val="bg1"/>
            </a:solidFill>
            <a:ln w="9525">
              <a:solidFill>
                <a:schemeClr val="bg1"/>
              </a:solidFill>
              <a:miter lim="800000"/>
              <a:headEnd/>
              <a:tailEnd/>
            </a:ln>
            <a:effectLst/>
          </p:spPr>
          <p:txBody>
            <a:bodyPr>
              <a:spAutoFit/>
            </a:bodyPr>
            <a:lstStyle/>
            <a:p>
              <a:pPr>
                <a:spcBef>
                  <a:spcPct val="50000"/>
                </a:spcBef>
              </a:pPr>
              <a:r>
                <a:rPr lang="en-US" sz="800" i="1">
                  <a:solidFill>
                    <a:schemeClr val="bg1"/>
                  </a:solidFill>
                </a:rPr>
                <a:t>i</a:t>
              </a:r>
            </a:p>
          </p:txBody>
        </p:sp>
      </p:grpSp>
      <p:sp>
        <p:nvSpPr>
          <p:cNvPr id="125971" name="Text Box 19"/>
          <p:cNvSpPr txBox="1">
            <a:spLocks noChangeArrowheads="1"/>
          </p:cNvSpPr>
          <p:nvPr/>
        </p:nvSpPr>
        <p:spPr bwMode="auto">
          <a:xfrm>
            <a:off x="914400" y="3505200"/>
            <a:ext cx="3200400" cy="1631216"/>
          </a:xfrm>
          <a:prstGeom prst="rect">
            <a:avLst/>
          </a:prstGeom>
          <a:noFill/>
          <a:ln w="9525">
            <a:noFill/>
            <a:miter lim="800000"/>
            <a:headEnd/>
            <a:tailEnd/>
          </a:ln>
          <a:effectLst/>
        </p:spPr>
        <p:txBody>
          <a:bodyPr>
            <a:spAutoFit/>
          </a:bodyPr>
          <a:lstStyle/>
          <a:p>
            <a:pPr>
              <a:spcBef>
                <a:spcPct val="50000"/>
              </a:spcBef>
            </a:pPr>
            <a:r>
              <a:rPr lang="en-US" sz="2000" b="1" dirty="0" err="1" smtClean="0">
                <a:latin typeface="Times New Roman" pitchFamily="18" charset="0"/>
              </a:rPr>
              <a:t>Em</a:t>
            </a:r>
            <a:r>
              <a:rPr lang="en-US" sz="2000" b="1" dirty="0" smtClean="0">
                <a:latin typeface="Times New Roman" pitchFamily="18" charset="0"/>
              </a:rPr>
              <a:t> </a:t>
            </a:r>
            <a:r>
              <a:rPr lang="en-US" sz="2000" b="1" dirty="0" err="1">
                <a:latin typeface="Times New Roman" pitchFamily="18" charset="0"/>
              </a:rPr>
              <a:t>hãy</a:t>
            </a:r>
            <a:r>
              <a:rPr lang="en-US" sz="2000" b="1" dirty="0">
                <a:latin typeface="Times New Roman" pitchFamily="18" charset="0"/>
              </a:rPr>
              <a:t> </a:t>
            </a:r>
            <a:r>
              <a:rPr lang="en-US" sz="2000" b="1" dirty="0" err="1">
                <a:latin typeface="Times New Roman" pitchFamily="18" charset="0"/>
              </a:rPr>
              <a:t>quan</a:t>
            </a:r>
            <a:r>
              <a:rPr lang="en-US" sz="2000" b="1" dirty="0">
                <a:latin typeface="Times New Roman" pitchFamily="18" charset="0"/>
              </a:rPr>
              <a:t> </a:t>
            </a:r>
            <a:r>
              <a:rPr lang="en-US" sz="2000" b="1" dirty="0" err="1">
                <a:latin typeface="Times New Roman" pitchFamily="18" charset="0"/>
              </a:rPr>
              <a:t>sát</a:t>
            </a:r>
            <a:r>
              <a:rPr lang="en-US" sz="2000" b="1" dirty="0">
                <a:latin typeface="Times New Roman" pitchFamily="18" charset="0"/>
              </a:rPr>
              <a:t> </a:t>
            </a:r>
            <a:r>
              <a:rPr lang="en-US" sz="2000" b="1" dirty="0" err="1">
                <a:latin typeface="Times New Roman" pitchFamily="18" charset="0"/>
              </a:rPr>
              <a:t>hoạt</a:t>
            </a:r>
            <a:r>
              <a:rPr lang="en-US" sz="2000" b="1" dirty="0">
                <a:latin typeface="Times New Roman" pitchFamily="18" charset="0"/>
              </a:rPr>
              <a:t> </a:t>
            </a:r>
            <a:r>
              <a:rPr lang="en-US" sz="2000" b="1" dirty="0" err="1">
                <a:latin typeface="Times New Roman" pitchFamily="18" charset="0"/>
              </a:rPr>
              <a:t>động</a:t>
            </a:r>
            <a:r>
              <a:rPr lang="en-US" sz="2000" b="1" dirty="0">
                <a:latin typeface="Times New Roman" pitchFamily="18" charset="0"/>
              </a:rPr>
              <a:t> </a:t>
            </a:r>
            <a:r>
              <a:rPr lang="en-US" sz="2000" b="1" dirty="0" err="1">
                <a:latin typeface="Times New Roman" pitchFamily="18" charset="0"/>
              </a:rPr>
              <a:t>của</a:t>
            </a:r>
            <a:r>
              <a:rPr lang="en-US" sz="2000" b="1" dirty="0">
                <a:latin typeface="Times New Roman" pitchFamily="18" charset="0"/>
              </a:rPr>
              <a:t> </a:t>
            </a:r>
            <a:r>
              <a:rPr lang="en-US" sz="2000" b="1" dirty="0" err="1">
                <a:latin typeface="Times New Roman" pitchFamily="18" charset="0"/>
              </a:rPr>
              <a:t>cơ</a:t>
            </a:r>
            <a:r>
              <a:rPr lang="en-US" sz="2000" b="1" dirty="0">
                <a:latin typeface="Times New Roman" pitchFamily="18" charset="0"/>
              </a:rPr>
              <a:t> </a:t>
            </a:r>
            <a:r>
              <a:rPr lang="en-US" sz="2000" b="1" dirty="0" err="1">
                <a:latin typeface="Times New Roman" pitchFamily="18" charset="0"/>
              </a:rPr>
              <a:t>cấu</a:t>
            </a:r>
            <a:r>
              <a:rPr lang="en-US" sz="2000" b="1" dirty="0">
                <a:latin typeface="Times New Roman" pitchFamily="18" charset="0"/>
              </a:rPr>
              <a:t> </a:t>
            </a:r>
            <a:r>
              <a:rPr lang="en-US" sz="2000" b="1" dirty="0" err="1">
                <a:latin typeface="Times New Roman" pitchFamily="18" charset="0"/>
              </a:rPr>
              <a:t>và</a:t>
            </a:r>
            <a:r>
              <a:rPr lang="en-US" sz="2000" b="1" dirty="0">
                <a:latin typeface="Times New Roman" pitchFamily="18" charset="0"/>
              </a:rPr>
              <a:t> </a:t>
            </a:r>
            <a:r>
              <a:rPr lang="en-US" sz="2000" b="1" dirty="0" err="1">
                <a:latin typeface="Times New Roman" pitchFamily="18" charset="0"/>
              </a:rPr>
              <a:t>cho</a:t>
            </a:r>
            <a:r>
              <a:rPr lang="en-US" sz="2000" b="1" dirty="0">
                <a:latin typeface="Times New Roman" pitchFamily="18" charset="0"/>
              </a:rPr>
              <a:t> </a:t>
            </a:r>
            <a:r>
              <a:rPr lang="en-US" sz="2000" b="1" dirty="0" err="1">
                <a:latin typeface="Times New Roman" pitchFamily="18" charset="0"/>
              </a:rPr>
              <a:t>biết</a:t>
            </a:r>
            <a:r>
              <a:rPr lang="en-US" sz="2000" dirty="0">
                <a:latin typeface="Times New Roman" pitchFamily="18" charset="0"/>
              </a:rPr>
              <a:t>: </a:t>
            </a:r>
            <a:r>
              <a:rPr lang="en-US" sz="2000" b="1" i="1" dirty="0" err="1">
                <a:latin typeface="Times New Roman" pitchFamily="18" charset="0"/>
              </a:rPr>
              <a:t>Khi</a:t>
            </a:r>
            <a:r>
              <a:rPr lang="en-US" sz="2000" b="1" i="1" dirty="0">
                <a:latin typeface="Times New Roman" pitchFamily="18" charset="0"/>
              </a:rPr>
              <a:t> </a:t>
            </a:r>
            <a:r>
              <a:rPr lang="en-US" sz="2000" b="1" i="1" dirty="0" err="1">
                <a:latin typeface="Times New Roman" pitchFamily="18" charset="0"/>
              </a:rPr>
              <a:t>tay</a:t>
            </a:r>
            <a:r>
              <a:rPr lang="en-US" sz="2000" b="1" i="1" dirty="0">
                <a:latin typeface="Times New Roman" pitchFamily="18" charset="0"/>
              </a:rPr>
              <a:t> quay 1 quay </a:t>
            </a:r>
            <a:r>
              <a:rPr lang="en-US" sz="2000" b="1" i="1" dirty="0" err="1">
                <a:latin typeface="Times New Roman" pitchFamily="18" charset="0"/>
              </a:rPr>
              <a:t>đều</a:t>
            </a:r>
            <a:r>
              <a:rPr lang="en-US" sz="2000" b="1" i="1" dirty="0">
                <a:latin typeface="Times New Roman" pitchFamily="18" charset="0"/>
              </a:rPr>
              <a:t> </a:t>
            </a:r>
            <a:r>
              <a:rPr lang="en-US" sz="2000" b="1" i="1" dirty="0" err="1">
                <a:latin typeface="Times New Roman" pitchFamily="18" charset="0"/>
              </a:rPr>
              <a:t>một</a:t>
            </a:r>
            <a:r>
              <a:rPr lang="en-US" sz="2000" b="1" i="1" dirty="0">
                <a:latin typeface="Times New Roman" pitchFamily="18" charset="0"/>
              </a:rPr>
              <a:t> </a:t>
            </a:r>
            <a:r>
              <a:rPr lang="en-US" sz="2000" b="1" i="1" dirty="0" err="1">
                <a:latin typeface="Times New Roman" pitchFamily="18" charset="0"/>
              </a:rPr>
              <a:t>vòng</a:t>
            </a:r>
            <a:r>
              <a:rPr lang="en-US" sz="2000" b="1" i="1" dirty="0">
                <a:latin typeface="Times New Roman" pitchFamily="18" charset="0"/>
              </a:rPr>
              <a:t> </a:t>
            </a:r>
            <a:r>
              <a:rPr lang="en-US" sz="2000" b="1" i="1" dirty="0" err="1">
                <a:latin typeface="Times New Roman" pitchFamily="18" charset="0"/>
              </a:rPr>
              <a:t>thì</a:t>
            </a:r>
            <a:r>
              <a:rPr lang="en-US" sz="2000" b="1" i="1" dirty="0">
                <a:latin typeface="Times New Roman" pitchFamily="18" charset="0"/>
              </a:rPr>
              <a:t> </a:t>
            </a:r>
            <a:r>
              <a:rPr lang="en-US" sz="2000" b="1" i="1" dirty="0" err="1">
                <a:latin typeface="Times New Roman" pitchFamily="18" charset="0"/>
              </a:rPr>
              <a:t>thanh</a:t>
            </a:r>
            <a:r>
              <a:rPr lang="en-US" sz="2000" b="1" i="1" dirty="0">
                <a:latin typeface="Times New Roman" pitchFamily="18" charset="0"/>
              </a:rPr>
              <a:t> </a:t>
            </a:r>
            <a:r>
              <a:rPr lang="en-US" sz="2000" b="1" i="1" dirty="0" err="1">
                <a:latin typeface="Times New Roman" pitchFamily="18" charset="0"/>
              </a:rPr>
              <a:t>lắc</a:t>
            </a:r>
            <a:r>
              <a:rPr lang="en-US" sz="2000" b="1" i="1" dirty="0">
                <a:latin typeface="Times New Roman" pitchFamily="18" charset="0"/>
              </a:rPr>
              <a:t> 3 </a:t>
            </a:r>
            <a:r>
              <a:rPr lang="en-US" sz="2000" b="1" i="1" dirty="0" err="1">
                <a:latin typeface="Times New Roman" pitchFamily="18" charset="0"/>
              </a:rPr>
              <a:t>sẽ</a:t>
            </a:r>
            <a:r>
              <a:rPr lang="en-US" sz="2000" b="1" i="1" dirty="0">
                <a:latin typeface="Times New Roman" pitchFamily="18" charset="0"/>
              </a:rPr>
              <a:t> </a:t>
            </a:r>
            <a:r>
              <a:rPr lang="en-US" sz="2000" b="1" i="1" dirty="0" err="1">
                <a:latin typeface="Times New Roman" pitchFamily="18" charset="0"/>
              </a:rPr>
              <a:t>chuyển</a:t>
            </a:r>
            <a:r>
              <a:rPr lang="en-US" sz="2000" b="1" i="1" dirty="0">
                <a:latin typeface="Times New Roman" pitchFamily="18" charset="0"/>
              </a:rPr>
              <a:t> </a:t>
            </a:r>
            <a:r>
              <a:rPr lang="en-US" sz="2000" b="1" i="1" dirty="0" err="1">
                <a:latin typeface="Times New Roman" pitchFamily="18" charset="0"/>
              </a:rPr>
              <a:t>động</a:t>
            </a:r>
            <a:r>
              <a:rPr lang="en-US" sz="2000" b="1" i="1" dirty="0">
                <a:latin typeface="Times New Roman" pitchFamily="18" charset="0"/>
              </a:rPr>
              <a:t> </a:t>
            </a:r>
            <a:r>
              <a:rPr lang="en-US" sz="2000" b="1" i="1" dirty="0" err="1">
                <a:latin typeface="Times New Roman" pitchFamily="18" charset="0"/>
              </a:rPr>
              <a:t>như</a:t>
            </a:r>
            <a:r>
              <a:rPr lang="en-US" sz="2000" b="1" i="1" dirty="0">
                <a:latin typeface="Times New Roman" pitchFamily="18" charset="0"/>
              </a:rPr>
              <a:t> </a:t>
            </a:r>
            <a:r>
              <a:rPr lang="en-US" sz="2000" b="1" i="1" dirty="0" err="1">
                <a:latin typeface="Times New Roman" pitchFamily="18" charset="0"/>
              </a:rPr>
              <a:t>thế</a:t>
            </a:r>
            <a:r>
              <a:rPr lang="en-US" sz="2000" b="1" i="1" dirty="0">
                <a:latin typeface="Times New Roman" pitchFamily="18" charset="0"/>
              </a:rPr>
              <a:t> </a:t>
            </a:r>
            <a:r>
              <a:rPr lang="en-US" sz="2000" b="1" i="1" dirty="0" err="1">
                <a:latin typeface="Times New Roman" pitchFamily="18" charset="0"/>
              </a:rPr>
              <a:t>nào</a:t>
            </a:r>
            <a:r>
              <a:rPr lang="en-US" sz="2000" b="1" i="1" dirty="0">
                <a:latin typeface="Times New Roman" pitchFamily="18" charset="0"/>
              </a:rPr>
              <a:t>?</a:t>
            </a:r>
          </a:p>
        </p:txBody>
      </p:sp>
      <p:sp>
        <p:nvSpPr>
          <p:cNvPr id="125973" name="Text Box 21"/>
          <p:cNvSpPr txBox="1">
            <a:spLocks noChangeArrowheads="1"/>
          </p:cNvSpPr>
          <p:nvPr/>
        </p:nvSpPr>
        <p:spPr bwMode="auto">
          <a:xfrm>
            <a:off x="669925" y="5576888"/>
            <a:ext cx="8093075" cy="701675"/>
          </a:xfrm>
          <a:prstGeom prst="rect">
            <a:avLst/>
          </a:prstGeom>
          <a:noFill/>
          <a:ln w="9525">
            <a:noFill/>
            <a:miter lim="800000"/>
            <a:headEnd/>
            <a:tailEnd/>
          </a:ln>
          <a:effectLst/>
        </p:spPr>
        <p:txBody>
          <a:bodyPr>
            <a:spAutoFit/>
          </a:bodyPr>
          <a:lstStyle/>
          <a:p>
            <a:r>
              <a:rPr lang="en-US" sz="2000" b="1">
                <a:solidFill>
                  <a:srgbClr val="0000FF"/>
                </a:solidFill>
                <a:latin typeface="Times New Roman" pitchFamily="18" charset="0"/>
              </a:rPr>
              <a:t>Khi tay quay 1 quay đều quanh trục A, thông qua thanh truyền 2, làm thanh lắc 3 lắc qua lắc lại quanh trục D một góc nào đó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5963"/>
                                        </p:tgtEl>
                                        <p:attrNameLst>
                                          <p:attrName>style.visibility</p:attrName>
                                        </p:attrNameLst>
                                      </p:cBhvr>
                                      <p:to>
                                        <p:strVal val="visible"/>
                                      </p:to>
                                    </p:set>
                                    <p:anim calcmode="lin" valueType="num">
                                      <p:cBhvr>
                                        <p:cTn id="7" dur="500" fill="hold"/>
                                        <p:tgtEl>
                                          <p:spTgt spid="125963"/>
                                        </p:tgtEl>
                                        <p:attrNameLst>
                                          <p:attrName>ppt_w</p:attrName>
                                        </p:attrNameLst>
                                      </p:cBhvr>
                                      <p:tavLst>
                                        <p:tav tm="0">
                                          <p:val>
                                            <p:fltVal val="0"/>
                                          </p:val>
                                        </p:tav>
                                        <p:tav tm="100000">
                                          <p:val>
                                            <p:strVal val="#ppt_w"/>
                                          </p:val>
                                        </p:tav>
                                      </p:tavLst>
                                    </p:anim>
                                    <p:anim calcmode="lin" valueType="num">
                                      <p:cBhvr>
                                        <p:cTn id="8" dur="500" fill="hold"/>
                                        <p:tgtEl>
                                          <p:spTgt spid="12596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125970"/>
                                        </p:tgtEl>
                                        <p:attrNameLst>
                                          <p:attrName>style.visibility</p:attrName>
                                        </p:attrNameLst>
                                      </p:cBhvr>
                                      <p:to>
                                        <p:strVal val="visible"/>
                                      </p:to>
                                    </p:set>
                                    <p:anim calcmode="lin" valueType="num">
                                      <p:cBhvr>
                                        <p:cTn id="13" dur="1000" fill="hold"/>
                                        <p:tgtEl>
                                          <p:spTgt spid="125970"/>
                                        </p:tgtEl>
                                        <p:attrNameLst>
                                          <p:attrName>ppt_x</p:attrName>
                                        </p:attrNameLst>
                                      </p:cBhvr>
                                      <p:tavLst>
                                        <p:tav tm="0">
                                          <p:val>
                                            <p:strVal val="#ppt_x-.2"/>
                                          </p:val>
                                        </p:tav>
                                        <p:tav tm="100000">
                                          <p:val>
                                            <p:strVal val="#ppt_x"/>
                                          </p:val>
                                        </p:tav>
                                      </p:tavLst>
                                    </p:anim>
                                    <p:anim calcmode="lin" valueType="num">
                                      <p:cBhvr>
                                        <p:cTn id="14" dur="1000" fill="hold"/>
                                        <p:tgtEl>
                                          <p:spTgt spid="12597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5970"/>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125971"/>
                                        </p:tgtEl>
                                        <p:attrNameLst>
                                          <p:attrName>style.visibility</p:attrName>
                                        </p:attrNameLst>
                                      </p:cBhvr>
                                      <p:to>
                                        <p:strVal val="visible"/>
                                      </p:to>
                                    </p:set>
                                    <p:anim calcmode="lin" valueType="num">
                                      <p:cBhvr>
                                        <p:cTn id="18" dur="1000" fill="hold"/>
                                        <p:tgtEl>
                                          <p:spTgt spid="125971"/>
                                        </p:tgtEl>
                                        <p:attrNameLst>
                                          <p:attrName>ppt_x</p:attrName>
                                        </p:attrNameLst>
                                      </p:cBhvr>
                                      <p:tavLst>
                                        <p:tav tm="0">
                                          <p:val>
                                            <p:strVal val="#ppt_x-.2"/>
                                          </p:val>
                                        </p:tav>
                                        <p:tav tm="100000">
                                          <p:val>
                                            <p:strVal val="#ppt_x"/>
                                          </p:val>
                                        </p:tav>
                                      </p:tavLst>
                                    </p:anim>
                                    <p:anim calcmode="lin" valueType="num">
                                      <p:cBhvr>
                                        <p:cTn id="19" dur="1000" fill="hold"/>
                                        <p:tgtEl>
                                          <p:spTgt spid="12597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25971"/>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25973"/>
                                        </p:tgtEl>
                                        <p:attrNameLst>
                                          <p:attrName>style.visibility</p:attrName>
                                        </p:attrNameLst>
                                      </p:cBhvr>
                                      <p:to>
                                        <p:strVal val="visible"/>
                                      </p:to>
                                    </p:set>
                                    <p:anim calcmode="lin" valueType="num">
                                      <p:cBhvr>
                                        <p:cTn id="25" dur="500" fill="hold"/>
                                        <p:tgtEl>
                                          <p:spTgt spid="125973"/>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25973"/>
                                        </p:tgtEl>
                                        <p:attrNameLst>
                                          <p:attrName>ppt_y</p:attrName>
                                        </p:attrNameLst>
                                      </p:cBhvr>
                                      <p:tavLst>
                                        <p:tav tm="0">
                                          <p:val>
                                            <p:strVal val="#ppt_y"/>
                                          </p:val>
                                        </p:tav>
                                        <p:tav tm="100000">
                                          <p:val>
                                            <p:strVal val="#ppt_y"/>
                                          </p:val>
                                        </p:tav>
                                      </p:tavLst>
                                    </p:anim>
                                    <p:anim calcmode="lin" valueType="num">
                                      <p:cBhvr>
                                        <p:cTn id="27" dur="500" fill="hold"/>
                                        <p:tgtEl>
                                          <p:spTgt spid="125973"/>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25973"/>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25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3" grpId="0"/>
      <p:bldP spid="125971" grpId="0"/>
      <p:bldP spid="12597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Text Box 4"/>
          <p:cNvSpPr txBox="1">
            <a:spLocks noChangeArrowheads="1"/>
          </p:cNvSpPr>
          <p:nvPr/>
        </p:nvSpPr>
        <p:spPr bwMode="auto">
          <a:xfrm>
            <a:off x="252413" y="914400"/>
            <a:ext cx="70104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II/ </a:t>
            </a:r>
            <a:r>
              <a:rPr lang="en-US" sz="2400" b="1" u="sng">
                <a:latin typeface="Times New Roman" pitchFamily="18" charset="0"/>
              </a:rPr>
              <a:t>Một số cơ cấu biến đổi chuyển động.</a:t>
            </a:r>
          </a:p>
        </p:txBody>
      </p:sp>
      <p:sp>
        <p:nvSpPr>
          <p:cNvPr id="146437" name="Text Box 5"/>
          <p:cNvSpPr txBox="1">
            <a:spLocks noChangeArrowheads="1"/>
          </p:cNvSpPr>
          <p:nvPr/>
        </p:nvSpPr>
        <p:spPr bwMode="auto">
          <a:xfrm>
            <a:off x="533400" y="13716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b="1">
                <a:latin typeface="Times New Roman" pitchFamily="18" charset="0"/>
              </a:rPr>
              <a:t>1.</a:t>
            </a:r>
            <a:r>
              <a:rPr lang="en-US" sz="2800" b="1">
                <a:latin typeface="Times New Roman" pitchFamily="18" charset="0"/>
              </a:rPr>
              <a:t> </a:t>
            </a:r>
            <a:r>
              <a:rPr lang="en-US" sz="2400" b="1">
                <a:latin typeface="Times New Roman" pitchFamily="18" charset="0"/>
              </a:rPr>
              <a:t>Biến chuyển động quay thành chuyển động tịnh tiến</a:t>
            </a:r>
          </a:p>
        </p:txBody>
      </p:sp>
      <p:sp>
        <p:nvSpPr>
          <p:cNvPr id="146438" name="Text Box 6"/>
          <p:cNvSpPr txBox="1">
            <a:spLocks noChangeArrowheads="1"/>
          </p:cNvSpPr>
          <p:nvPr/>
        </p:nvSpPr>
        <p:spPr bwMode="auto">
          <a:xfrm>
            <a:off x="381000" y="1676400"/>
            <a:ext cx="6910388" cy="7620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2. Biến chuyển động quay thành chuyển động lắc</a:t>
            </a:r>
            <a:r>
              <a:rPr lang="en-US" sz="2400">
                <a:latin typeface="Times New Roman" pitchFamily="18" charset="0"/>
              </a:rPr>
              <a:t> </a:t>
            </a:r>
            <a:r>
              <a:rPr lang="en-US" sz="2000" i="1">
                <a:latin typeface="Times New Roman" pitchFamily="18" charset="0"/>
              </a:rPr>
              <a:t>(Cơ cấu tay quay - Thanh lắc)</a:t>
            </a:r>
          </a:p>
        </p:txBody>
      </p:sp>
      <p:sp>
        <p:nvSpPr>
          <p:cNvPr id="146439" name="Text Box 7"/>
          <p:cNvSpPr txBox="1">
            <a:spLocks noChangeArrowheads="1"/>
          </p:cNvSpPr>
          <p:nvPr/>
        </p:nvSpPr>
        <p:spPr bwMode="auto">
          <a:xfrm>
            <a:off x="581025" y="2286000"/>
            <a:ext cx="8029575"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a. </a:t>
            </a:r>
            <a:r>
              <a:rPr lang="en-US" sz="2400">
                <a:latin typeface="Times New Roman" pitchFamily="18" charset="0"/>
              </a:rPr>
              <a:t>Cấu tạo</a:t>
            </a:r>
            <a:r>
              <a:rPr lang="en-US" sz="2800">
                <a:latin typeface="Times New Roman" pitchFamily="18" charset="0"/>
              </a:rPr>
              <a:t>:</a:t>
            </a:r>
            <a:endParaRPr lang="en-US" sz="2000">
              <a:latin typeface="Times New Roman" pitchFamily="18" charset="0"/>
            </a:endParaRPr>
          </a:p>
        </p:txBody>
      </p:sp>
      <p:sp>
        <p:nvSpPr>
          <p:cNvPr id="146440" name="Text Box 8"/>
          <p:cNvSpPr txBox="1">
            <a:spLocks noChangeArrowheads="1"/>
          </p:cNvSpPr>
          <p:nvPr/>
        </p:nvSpPr>
        <p:spPr bwMode="auto">
          <a:xfrm>
            <a:off x="590550" y="2667000"/>
            <a:ext cx="3429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a:t>
            </a:r>
            <a:r>
              <a:rPr lang="en-US" sz="2400">
                <a:latin typeface="Times New Roman" pitchFamily="18" charset="0"/>
              </a:rPr>
              <a:t> Nguyên lí làm việc:</a:t>
            </a:r>
          </a:p>
        </p:txBody>
      </p:sp>
      <p:grpSp>
        <p:nvGrpSpPr>
          <p:cNvPr id="146441" name="Group 9"/>
          <p:cNvGrpSpPr>
            <a:grpSpLocks/>
          </p:cNvGrpSpPr>
          <p:nvPr/>
        </p:nvGrpSpPr>
        <p:grpSpPr bwMode="auto">
          <a:xfrm>
            <a:off x="4267200" y="3124200"/>
            <a:ext cx="4578350" cy="2343150"/>
            <a:chOff x="2541" y="2067"/>
            <a:chExt cx="2884" cy="1476"/>
          </a:xfrm>
        </p:grpSpPr>
        <p:pic>
          <p:nvPicPr>
            <p:cNvPr id="146442" name="Picture 10" descr="Tayquay-thanhlac-moi"/>
            <p:cNvPicPr>
              <a:picLocks noChangeAspect="1" noChangeArrowheads="1" noCrop="1"/>
            </p:cNvPicPr>
            <p:nvPr/>
          </p:nvPicPr>
          <p:blipFill>
            <a:blip r:embed="rId2"/>
            <a:srcRect/>
            <a:stretch>
              <a:fillRect/>
            </a:stretch>
          </p:blipFill>
          <p:spPr bwMode="auto">
            <a:xfrm>
              <a:off x="2541" y="2067"/>
              <a:ext cx="2884" cy="1474"/>
            </a:xfrm>
            <a:prstGeom prst="rect">
              <a:avLst/>
            </a:prstGeom>
            <a:noFill/>
          </p:spPr>
        </p:pic>
        <p:sp>
          <p:nvSpPr>
            <p:cNvPr id="146443" name="Text Box 11"/>
            <p:cNvSpPr txBox="1">
              <a:spLocks noChangeArrowheads="1"/>
            </p:cNvSpPr>
            <p:nvPr/>
          </p:nvSpPr>
          <p:spPr bwMode="auto">
            <a:xfrm>
              <a:off x="3312" y="3408"/>
              <a:ext cx="2103" cy="135"/>
            </a:xfrm>
            <a:prstGeom prst="rect">
              <a:avLst/>
            </a:prstGeom>
            <a:solidFill>
              <a:schemeClr val="bg1"/>
            </a:solidFill>
            <a:ln w="9525">
              <a:noFill/>
              <a:miter lim="800000"/>
              <a:headEnd/>
              <a:tailEnd/>
            </a:ln>
            <a:effectLst/>
          </p:spPr>
          <p:txBody>
            <a:bodyPr>
              <a:spAutoFit/>
            </a:bodyPr>
            <a:lstStyle/>
            <a:p>
              <a:pPr>
                <a:spcBef>
                  <a:spcPct val="50000"/>
                </a:spcBef>
              </a:pPr>
              <a:r>
                <a:rPr lang="en-US" sz="800">
                  <a:solidFill>
                    <a:schemeClr val="bg1"/>
                  </a:solidFill>
                </a:rPr>
                <a:t>jb</a:t>
              </a:r>
            </a:p>
          </p:txBody>
        </p:sp>
      </p:grpSp>
      <p:sp>
        <p:nvSpPr>
          <p:cNvPr id="146447" name="Text Box 15"/>
          <p:cNvSpPr txBox="1">
            <a:spLocks noChangeArrowheads="1"/>
          </p:cNvSpPr>
          <p:nvPr/>
        </p:nvSpPr>
        <p:spPr bwMode="auto">
          <a:xfrm>
            <a:off x="381000" y="3505200"/>
            <a:ext cx="3733800" cy="1138773"/>
          </a:xfrm>
          <a:prstGeom prst="rect">
            <a:avLst/>
          </a:prstGeom>
          <a:noFill/>
          <a:ln w="9525">
            <a:noFill/>
            <a:miter lim="800000"/>
            <a:headEnd/>
            <a:tailEnd/>
          </a:ln>
          <a:effectLst/>
        </p:spPr>
        <p:txBody>
          <a:bodyPr>
            <a:spAutoFit/>
          </a:bodyPr>
          <a:lstStyle/>
          <a:p>
            <a:pPr>
              <a:spcBef>
                <a:spcPct val="50000"/>
              </a:spcBef>
            </a:pPr>
            <a:r>
              <a:rPr lang="en-US" sz="2200" b="1" dirty="0" err="1" smtClean="0">
                <a:latin typeface="Times New Roman" pitchFamily="18" charset="0"/>
              </a:rPr>
              <a:t>Em</a:t>
            </a:r>
            <a:r>
              <a:rPr lang="en-US" sz="2200" b="1" dirty="0" smtClean="0">
                <a:latin typeface="Times New Roman" pitchFamily="18" charset="0"/>
              </a:rPr>
              <a:t> </a:t>
            </a:r>
            <a:r>
              <a:rPr lang="en-US" sz="2200" b="1" dirty="0" err="1">
                <a:latin typeface="Times New Roman" pitchFamily="18" charset="0"/>
              </a:rPr>
              <a:t>hãy</a:t>
            </a:r>
            <a:r>
              <a:rPr lang="en-US" sz="2200" b="1" dirty="0">
                <a:latin typeface="Times New Roman" pitchFamily="18" charset="0"/>
              </a:rPr>
              <a:t> </a:t>
            </a:r>
            <a:r>
              <a:rPr lang="en-US" sz="2200" b="1" dirty="0" err="1">
                <a:latin typeface="Times New Roman" pitchFamily="18" charset="0"/>
              </a:rPr>
              <a:t>cho</a:t>
            </a:r>
            <a:r>
              <a:rPr lang="en-US" sz="2200" b="1" dirty="0">
                <a:latin typeface="Times New Roman" pitchFamily="18" charset="0"/>
              </a:rPr>
              <a:t> </a:t>
            </a:r>
            <a:r>
              <a:rPr lang="en-US" sz="2200" b="1" dirty="0" err="1">
                <a:latin typeface="Times New Roman" pitchFamily="18" charset="0"/>
              </a:rPr>
              <a:t>biết</a:t>
            </a:r>
            <a:r>
              <a:rPr lang="en-US" sz="2200" dirty="0">
                <a:latin typeface="Times New Roman" pitchFamily="18" charset="0"/>
              </a:rPr>
              <a:t>: </a:t>
            </a:r>
            <a:r>
              <a:rPr lang="en-US" sz="2200" b="1" i="1" dirty="0" err="1">
                <a:latin typeface="Times New Roman" pitchFamily="18" charset="0"/>
              </a:rPr>
              <a:t>Khi</a:t>
            </a:r>
            <a:r>
              <a:rPr lang="en-US" sz="2200" b="1" i="1" dirty="0">
                <a:latin typeface="Times New Roman" pitchFamily="18" charset="0"/>
              </a:rPr>
              <a:t> </a:t>
            </a:r>
            <a:r>
              <a:rPr lang="en-US" sz="2200" b="1" i="1" dirty="0" err="1">
                <a:latin typeface="Times New Roman" pitchFamily="18" charset="0"/>
              </a:rPr>
              <a:t>nào</a:t>
            </a:r>
            <a:r>
              <a:rPr lang="en-US" sz="2200" b="1" i="1" dirty="0">
                <a:latin typeface="Times New Roman" pitchFamily="18" charset="0"/>
              </a:rPr>
              <a:t> </a:t>
            </a:r>
            <a:r>
              <a:rPr lang="en-US" sz="2200" b="1" i="1" dirty="0" err="1">
                <a:latin typeface="Times New Roman" pitchFamily="18" charset="0"/>
              </a:rPr>
              <a:t>thì</a:t>
            </a:r>
            <a:r>
              <a:rPr lang="en-US" sz="2200" b="1" i="1" dirty="0">
                <a:latin typeface="Times New Roman" pitchFamily="18" charset="0"/>
              </a:rPr>
              <a:t> </a:t>
            </a:r>
            <a:r>
              <a:rPr lang="en-US" sz="2200" b="1" i="1" dirty="0" err="1">
                <a:latin typeface="Times New Roman" pitchFamily="18" charset="0"/>
              </a:rPr>
              <a:t>thanh</a:t>
            </a:r>
            <a:r>
              <a:rPr lang="en-US" sz="2200" b="1" i="1" dirty="0">
                <a:latin typeface="Times New Roman" pitchFamily="18" charset="0"/>
              </a:rPr>
              <a:t> </a:t>
            </a:r>
            <a:r>
              <a:rPr lang="en-US" sz="2200" b="1" i="1" dirty="0" err="1">
                <a:latin typeface="Times New Roman" pitchFamily="18" charset="0"/>
              </a:rPr>
              <a:t>lắc</a:t>
            </a:r>
            <a:r>
              <a:rPr lang="en-US" sz="2200" b="1" i="1" dirty="0">
                <a:latin typeface="Times New Roman" pitchFamily="18" charset="0"/>
              </a:rPr>
              <a:t> 3 </a:t>
            </a:r>
            <a:r>
              <a:rPr lang="en-US" sz="2200" b="1" i="1" dirty="0" err="1">
                <a:latin typeface="Times New Roman" pitchFamily="18" charset="0"/>
              </a:rPr>
              <a:t>đổi</a:t>
            </a:r>
            <a:r>
              <a:rPr lang="en-US" sz="2200" b="1" i="1" dirty="0">
                <a:latin typeface="Times New Roman" pitchFamily="18" charset="0"/>
              </a:rPr>
              <a:t> </a:t>
            </a:r>
            <a:r>
              <a:rPr lang="en-US" sz="2200" b="1" i="1" dirty="0" err="1">
                <a:latin typeface="Times New Roman" pitchFamily="18" charset="0"/>
              </a:rPr>
              <a:t>hướng</a:t>
            </a:r>
            <a:r>
              <a:rPr lang="en-US" sz="2200" b="1" i="1" dirty="0">
                <a:latin typeface="Times New Roman" pitchFamily="18" charset="0"/>
              </a:rPr>
              <a:t> </a:t>
            </a:r>
            <a:r>
              <a:rPr lang="en-US" sz="2200" b="1" i="1" dirty="0" err="1">
                <a:latin typeface="Times New Roman" pitchFamily="18" charset="0"/>
              </a:rPr>
              <a:t>chuyển</a:t>
            </a:r>
            <a:r>
              <a:rPr lang="en-US" sz="2200" b="1" i="1" dirty="0">
                <a:latin typeface="Times New Roman" pitchFamily="18" charset="0"/>
              </a:rPr>
              <a:t> </a:t>
            </a:r>
            <a:r>
              <a:rPr lang="en-US" sz="2200" b="1" i="1" dirty="0" err="1">
                <a:latin typeface="Times New Roman" pitchFamily="18" charset="0"/>
              </a:rPr>
              <a:t>động</a:t>
            </a:r>
            <a:r>
              <a:rPr lang="en-US" sz="2200" b="1" i="1" dirty="0">
                <a:latin typeface="Times New Roman" pitchFamily="18" charset="0"/>
              </a:rPr>
              <a:t>?</a:t>
            </a:r>
          </a:p>
        </p:txBody>
      </p:sp>
      <p:sp>
        <p:nvSpPr>
          <p:cNvPr id="146448" name="Text Box 16"/>
          <p:cNvSpPr txBox="1">
            <a:spLocks noChangeArrowheads="1"/>
          </p:cNvSpPr>
          <p:nvPr/>
        </p:nvSpPr>
        <p:spPr bwMode="auto">
          <a:xfrm>
            <a:off x="669925" y="5576888"/>
            <a:ext cx="8093075" cy="822325"/>
          </a:xfrm>
          <a:prstGeom prst="rect">
            <a:avLst/>
          </a:prstGeom>
          <a:noFill/>
          <a:ln w="9525">
            <a:noFill/>
            <a:miter lim="800000"/>
            <a:headEnd/>
            <a:tailEnd/>
          </a:ln>
          <a:effectLst/>
        </p:spPr>
        <p:txBody>
          <a:bodyPr>
            <a:spAutoFit/>
          </a:bodyPr>
          <a:lstStyle/>
          <a:p>
            <a:r>
              <a:rPr lang="en-US" sz="2400" b="1">
                <a:solidFill>
                  <a:srgbClr val="0000FF"/>
                </a:solidFill>
                <a:latin typeface="Times New Roman" pitchFamily="18" charset="0"/>
              </a:rPr>
              <a:t>Khi tay quay 1 và thanh truyền 2 nằm trên một đường thẳng thì thanh lắc 3 đổi hướng chuyển động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6447"/>
                                        </p:tgtEl>
                                        <p:attrNameLst>
                                          <p:attrName>style.visibility</p:attrName>
                                        </p:attrNameLst>
                                      </p:cBhvr>
                                      <p:to>
                                        <p:strVal val="visible"/>
                                      </p:to>
                                    </p:set>
                                    <p:anim calcmode="lin" valueType="num">
                                      <p:cBhvr>
                                        <p:cTn id="7" dur="1000" fill="hold"/>
                                        <p:tgtEl>
                                          <p:spTgt spid="146447"/>
                                        </p:tgtEl>
                                        <p:attrNameLst>
                                          <p:attrName>ppt_x</p:attrName>
                                        </p:attrNameLst>
                                      </p:cBhvr>
                                      <p:tavLst>
                                        <p:tav tm="0">
                                          <p:val>
                                            <p:strVal val="#ppt_x-.2"/>
                                          </p:val>
                                        </p:tav>
                                        <p:tav tm="100000">
                                          <p:val>
                                            <p:strVal val="#ppt_x"/>
                                          </p:val>
                                        </p:tav>
                                      </p:tavLst>
                                    </p:anim>
                                    <p:anim calcmode="lin" valueType="num">
                                      <p:cBhvr>
                                        <p:cTn id="8" dur="1000" fill="hold"/>
                                        <p:tgtEl>
                                          <p:spTgt spid="14644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6447"/>
                                        </p:tgtEl>
                                      </p:cBhvr>
                                    </p:animEffect>
                                  </p:childTnLst>
                                </p:cTn>
                              </p:par>
                              <p:par>
                                <p:cTn id="10" presetID="18" presetClass="entr" presetSubtype="12" fill="hold" nodeType="withEffect">
                                  <p:stCondLst>
                                    <p:cond delay="0"/>
                                  </p:stCondLst>
                                  <p:childTnLst>
                                    <p:set>
                                      <p:cBhvr>
                                        <p:cTn id="11" dur="1" fill="hold">
                                          <p:stCondLst>
                                            <p:cond delay="0"/>
                                          </p:stCondLst>
                                        </p:cTn>
                                        <p:tgtEl>
                                          <p:spTgt spid="146441"/>
                                        </p:tgtEl>
                                        <p:attrNameLst>
                                          <p:attrName>style.visibility</p:attrName>
                                        </p:attrNameLst>
                                      </p:cBhvr>
                                      <p:to>
                                        <p:strVal val="visible"/>
                                      </p:to>
                                    </p:set>
                                    <p:animEffect transition="in" filter="strips(downLeft)">
                                      <p:cBhvr>
                                        <p:cTn id="12" dur="500"/>
                                        <p:tgtEl>
                                          <p:spTgt spid="146441"/>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46448"/>
                                        </p:tgtEl>
                                        <p:attrNameLst>
                                          <p:attrName>style.visibility</p:attrName>
                                        </p:attrNameLst>
                                      </p:cBhvr>
                                      <p:to>
                                        <p:strVal val="visible"/>
                                      </p:to>
                                    </p:set>
                                    <p:anim calcmode="lin" valueType="num">
                                      <p:cBhvr>
                                        <p:cTn id="17" dur="500" fill="hold"/>
                                        <p:tgtEl>
                                          <p:spTgt spid="14644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46448"/>
                                        </p:tgtEl>
                                        <p:attrNameLst>
                                          <p:attrName>ppt_y</p:attrName>
                                        </p:attrNameLst>
                                      </p:cBhvr>
                                      <p:tavLst>
                                        <p:tav tm="0">
                                          <p:val>
                                            <p:strVal val="#ppt_y"/>
                                          </p:val>
                                        </p:tav>
                                        <p:tav tm="100000">
                                          <p:val>
                                            <p:strVal val="#ppt_y"/>
                                          </p:val>
                                        </p:tav>
                                      </p:tavLst>
                                    </p:anim>
                                    <p:anim calcmode="lin" valueType="num">
                                      <p:cBhvr>
                                        <p:cTn id="19" dur="500" fill="hold"/>
                                        <p:tgtEl>
                                          <p:spTgt spid="14644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4644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46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7" grpId="0"/>
      <p:bldP spid="1464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304800" y="349250"/>
            <a:ext cx="8839200" cy="946150"/>
          </a:xfrm>
          <a:prstGeom prst="rect">
            <a:avLst/>
          </a:prstGeom>
          <a:noFill/>
          <a:ln w="9525">
            <a:noFill/>
            <a:miter lim="800000"/>
            <a:headEnd/>
            <a:tailEnd/>
          </a:ln>
          <a:effectLst/>
        </p:spPr>
        <p:txBody>
          <a:bodyPr>
            <a:spAutoFit/>
          </a:bodyPr>
          <a:lstStyle/>
          <a:p>
            <a:pPr>
              <a:spcBef>
                <a:spcPct val="50000"/>
              </a:spcBef>
            </a:pPr>
            <a:r>
              <a:rPr lang="en-US" sz="2800" b="1" dirty="0">
                <a:solidFill>
                  <a:srgbClr val="0000FF"/>
                </a:solidFill>
                <a:latin typeface="VNI-Aptima" pitchFamily="2" charset="0"/>
              </a:rPr>
              <a:t> </a:t>
            </a:r>
            <a:r>
              <a:rPr lang="en-US" sz="2800" b="1" dirty="0" err="1" smtClean="0">
                <a:latin typeface="Times New Roman" pitchFamily="18" charset="0"/>
              </a:rPr>
              <a:t>Có</a:t>
            </a:r>
            <a:r>
              <a:rPr lang="en-US" sz="2800" b="1" dirty="0" smtClean="0">
                <a:latin typeface="Times New Roman" pitchFamily="18" charset="0"/>
              </a:rPr>
              <a:t> </a:t>
            </a:r>
            <a:r>
              <a:rPr lang="en-US" sz="2800" b="1" dirty="0" err="1">
                <a:latin typeface="Times New Roman" pitchFamily="18" charset="0"/>
              </a:rPr>
              <a:t>thể</a:t>
            </a:r>
            <a:r>
              <a:rPr lang="en-US" sz="2800" b="1" dirty="0">
                <a:latin typeface="Times New Roman" pitchFamily="18" charset="0"/>
              </a:rPr>
              <a:t> </a:t>
            </a:r>
            <a:r>
              <a:rPr lang="en-US" sz="2800" b="1" dirty="0" err="1">
                <a:latin typeface="Times New Roman" pitchFamily="18" charset="0"/>
              </a:rPr>
              <a:t>dùng</a:t>
            </a:r>
            <a:r>
              <a:rPr lang="en-US" sz="2800" b="1" dirty="0">
                <a:latin typeface="Times New Roman" pitchFamily="18" charset="0"/>
              </a:rPr>
              <a:t> </a:t>
            </a:r>
            <a:r>
              <a:rPr lang="en-US" sz="2800" b="1" dirty="0" err="1">
                <a:latin typeface="Times New Roman" pitchFamily="18" charset="0"/>
              </a:rPr>
              <a:t>cơ</a:t>
            </a:r>
            <a:r>
              <a:rPr lang="en-US" sz="2800" b="1" dirty="0">
                <a:latin typeface="Times New Roman" pitchFamily="18" charset="0"/>
              </a:rPr>
              <a:t> </a:t>
            </a:r>
            <a:r>
              <a:rPr lang="en-US" sz="2800" b="1" dirty="0" err="1">
                <a:latin typeface="Times New Roman" pitchFamily="18" charset="0"/>
              </a:rPr>
              <a:t>cấu</a:t>
            </a:r>
            <a:r>
              <a:rPr lang="en-US" sz="2800" b="1" dirty="0">
                <a:latin typeface="Times New Roman" pitchFamily="18" charset="0"/>
              </a:rPr>
              <a:t> </a:t>
            </a:r>
            <a:r>
              <a:rPr lang="en-US" sz="2800" b="1" dirty="0" err="1">
                <a:latin typeface="Times New Roman" pitchFamily="18" charset="0"/>
              </a:rPr>
              <a:t>tay</a:t>
            </a:r>
            <a:r>
              <a:rPr lang="en-US" sz="2800" b="1" dirty="0">
                <a:latin typeface="Times New Roman" pitchFamily="18" charset="0"/>
              </a:rPr>
              <a:t> quay – </a:t>
            </a:r>
            <a:r>
              <a:rPr lang="en-US" sz="2800" b="1" dirty="0" err="1">
                <a:latin typeface="Times New Roman" pitchFamily="18" charset="0"/>
              </a:rPr>
              <a:t>thanh</a:t>
            </a:r>
            <a:r>
              <a:rPr lang="en-US" sz="2800" b="1" dirty="0">
                <a:latin typeface="Times New Roman" pitchFamily="18" charset="0"/>
              </a:rPr>
              <a:t> </a:t>
            </a:r>
            <a:r>
              <a:rPr lang="en-US" sz="2800" b="1" dirty="0" err="1">
                <a:latin typeface="Times New Roman" pitchFamily="18" charset="0"/>
              </a:rPr>
              <a:t>lắc</a:t>
            </a:r>
            <a:r>
              <a:rPr lang="en-US" sz="2800" b="1" dirty="0">
                <a:latin typeface="Times New Roman" pitchFamily="18" charset="0"/>
              </a:rPr>
              <a:t> </a:t>
            </a:r>
            <a:r>
              <a:rPr lang="en-US" sz="2800" b="1" dirty="0" err="1">
                <a:latin typeface="Times New Roman" pitchFamily="18" charset="0"/>
              </a:rPr>
              <a:t>để</a:t>
            </a:r>
            <a:r>
              <a:rPr lang="en-US" sz="2800" b="1" dirty="0">
                <a:latin typeface="Times New Roman" pitchFamily="18" charset="0"/>
              </a:rPr>
              <a:t> </a:t>
            </a:r>
            <a:r>
              <a:rPr lang="en-US" sz="2800" b="1" dirty="0" err="1">
                <a:latin typeface="Times New Roman" pitchFamily="18" charset="0"/>
              </a:rPr>
              <a:t>biến</a:t>
            </a:r>
            <a:r>
              <a:rPr lang="en-US" sz="2800" b="1" dirty="0">
                <a:latin typeface="Times New Roman" pitchFamily="18" charset="0"/>
              </a:rPr>
              <a:t> </a:t>
            </a:r>
            <a:r>
              <a:rPr lang="en-US" sz="2800" b="1" dirty="0" err="1">
                <a:latin typeface="Times New Roman" pitchFamily="18" charset="0"/>
              </a:rPr>
              <a:t>chuyển</a:t>
            </a:r>
            <a:r>
              <a:rPr lang="en-US" sz="2800" b="1" dirty="0">
                <a:latin typeface="Times New Roman" pitchFamily="18" charset="0"/>
              </a:rPr>
              <a:t> </a:t>
            </a:r>
            <a:r>
              <a:rPr lang="en-US" sz="2800" b="1" dirty="0" err="1">
                <a:latin typeface="Times New Roman" pitchFamily="18" charset="0"/>
              </a:rPr>
              <a:t>động</a:t>
            </a:r>
            <a:r>
              <a:rPr lang="en-US" sz="2800" b="1" dirty="0">
                <a:latin typeface="Times New Roman" pitchFamily="18" charset="0"/>
              </a:rPr>
              <a:t> </a:t>
            </a:r>
            <a:r>
              <a:rPr lang="en-US" sz="2800" b="1" dirty="0" err="1">
                <a:latin typeface="Times New Roman" pitchFamily="18" charset="0"/>
              </a:rPr>
              <a:t>lắc</a:t>
            </a:r>
            <a:r>
              <a:rPr lang="en-US" sz="2800" b="1" dirty="0">
                <a:latin typeface="Times New Roman" pitchFamily="18" charset="0"/>
              </a:rPr>
              <a:t> </a:t>
            </a:r>
            <a:r>
              <a:rPr lang="en-US" sz="2800" b="1" dirty="0" err="1">
                <a:latin typeface="Times New Roman" pitchFamily="18" charset="0"/>
              </a:rPr>
              <a:t>thành</a:t>
            </a:r>
            <a:r>
              <a:rPr lang="en-US" sz="2800" b="1" dirty="0">
                <a:latin typeface="Times New Roman" pitchFamily="18" charset="0"/>
              </a:rPr>
              <a:t> </a:t>
            </a:r>
            <a:r>
              <a:rPr lang="en-US" sz="2800" b="1" dirty="0" err="1">
                <a:latin typeface="Times New Roman" pitchFamily="18" charset="0"/>
              </a:rPr>
              <a:t>chuyển</a:t>
            </a:r>
            <a:r>
              <a:rPr lang="en-US" sz="2800" b="1" dirty="0">
                <a:latin typeface="Times New Roman" pitchFamily="18" charset="0"/>
              </a:rPr>
              <a:t> </a:t>
            </a:r>
            <a:r>
              <a:rPr lang="en-US" sz="2800" b="1" dirty="0" err="1">
                <a:latin typeface="Times New Roman" pitchFamily="18" charset="0"/>
              </a:rPr>
              <a:t>động</a:t>
            </a:r>
            <a:r>
              <a:rPr lang="en-US" sz="2800" b="1" dirty="0">
                <a:latin typeface="Times New Roman" pitchFamily="18" charset="0"/>
              </a:rPr>
              <a:t> quay </a:t>
            </a:r>
            <a:r>
              <a:rPr lang="en-US" sz="2800" b="1" dirty="0" err="1">
                <a:latin typeface="Times New Roman" pitchFamily="18" charset="0"/>
              </a:rPr>
              <a:t>tròn</a:t>
            </a:r>
            <a:r>
              <a:rPr lang="en-US" sz="2800" b="1" dirty="0">
                <a:latin typeface="Times New Roman" pitchFamily="18" charset="0"/>
              </a:rPr>
              <a:t> </a:t>
            </a:r>
            <a:r>
              <a:rPr lang="en-US" sz="2800" b="1" dirty="0" err="1">
                <a:latin typeface="Times New Roman" pitchFamily="18" charset="0"/>
              </a:rPr>
              <a:t>không</a:t>
            </a:r>
            <a:r>
              <a:rPr lang="en-US" sz="2800" b="1" dirty="0">
                <a:latin typeface="Times New Roman" pitchFamily="18" charset="0"/>
              </a:rPr>
              <a:t> ?</a:t>
            </a:r>
          </a:p>
        </p:txBody>
      </p:sp>
      <p:pic>
        <p:nvPicPr>
          <p:cNvPr id="126979" name="Picture 3" descr="LAC-QUAY"/>
          <p:cNvPicPr>
            <a:picLocks noGrp="1" noChangeAspect="1" noChangeArrowheads="1" noCrop="1"/>
          </p:cNvPicPr>
          <p:nvPr>
            <p:ph sz="half" idx="1"/>
          </p:nvPr>
        </p:nvPicPr>
        <p:blipFill>
          <a:blip r:embed="rId3"/>
          <a:srcRect/>
          <a:stretch>
            <a:fillRect/>
          </a:stretch>
        </p:blipFill>
        <p:spPr>
          <a:xfrm rot="5400000" flipV="1">
            <a:off x="3114675" y="2295525"/>
            <a:ext cx="3448050" cy="5410200"/>
          </a:xfrm>
          <a:noFill/>
          <a:ln/>
        </p:spPr>
      </p:pic>
      <p:sp>
        <p:nvSpPr>
          <p:cNvPr id="126982" name="Text Box 6"/>
          <p:cNvSpPr txBox="1">
            <a:spLocks noChangeArrowheads="1"/>
          </p:cNvSpPr>
          <p:nvPr/>
        </p:nvSpPr>
        <p:spPr bwMode="auto">
          <a:xfrm>
            <a:off x="457200" y="1447800"/>
            <a:ext cx="8280400" cy="954107"/>
          </a:xfrm>
          <a:prstGeom prst="rect">
            <a:avLst/>
          </a:prstGeom>
          <a:noFill/>
          <a:ln w="9525">
            <a:noFill/>
            <a:miter lim="800000"/>
            <a:headEnd/>
            <a:tailEnd/>
          </a:ln>
          <a:effectLst/>
        </p:spPr>
        <p:txBody>
          <a:bodyPr>
            <a:spAutoFit/>
          </a:bodyPr>
          <a:lstStyle/>
          <a:p>
            <a:pPr algn="just">
              <a:spcBef>
                <a:spcPct val="50000"/>
              </a:spcBef>
            </a:pPr>
            <a:r>
              <a:rPr lang="en-US" sz="2800" i="1" dirty="0" err="1" smtClean="0">
                <a:latin typeface="Times New Roman" pitchFamily="18" charset="0"/>
              </a:rPr>
              <a:t>Cơ</a:t>
            </a:r>
            <a:r>
              <a:rPr lang="en-US" sz="2800" i="1" dirty="0" smtClean="0">
                <a:latin typeface="Times New Roman" pitchFamily="18" charset="0"/>
              </a:rPr>
              <a:t> </a:t>
            </a:r>
            <a:r>
              <a:rPr lang="en-US" sz="2800" i="1" dirty="0" err="1">
                <a:latin typeface="Times New Roman" pitchFamily="18" charset="0"/>
              </a:rPr>
              <a:t>cấu</a:t>
            </a:r>
            <a:r>
              <a:rPr lang="en-US" sz="2800" i="1" dirty="0">
                <a:latin typeface="Times New Roman" pitchFamily="18" charset="0"/>
              </a:rPr>
              <a:t> </a:t>
            </a:r>
            <a:r>
              <a:rPr lang="en-US" sz="2800" i="1" dirty="0" err="1">
                <a:latin typeface="Times New Roman" pitchFamily="18" charset="0"/>
              </a:rPr>
              <a:t>tay</a:t>
            </a:r>
            <a:r>
              <a:rPr lang="en-US" sz="2800" i="1" dirty="0">
                <a:latin typeface="Times New Roman" pitchFamily="18" charset="0"/>
              </a:rPr>
              <a:t> quay- </a:t>
            </a:r>
            <a:r>
              <a:rPr lang="en-US" sz="2800" i="1" dirty="0" err="1">
                <a:latin typeface="Times New Roman" pitchFamily="18" charset="0"/>
              </a:rPr>
              <a:t>thanh</a:t>
            </a:r>
            <a:r>
              <a:rPr lang="en-US" sz="2800" i="1" dirty="0">
                <a:latin typeface="Times New Roman" pitchFamily="18" charset="0"/>
              </a:rPr>
              <a:t> </a:t>
            </a:r>
            <a:r>
              <a:rPr lang="en-US" sz="2800" i="1" dirty="0" err="1">
                <a:latin typeface="Times New Roman" pitchFamily="18" charset="0"/>
              </a:rPr>
              <a:t>lắc</a:t>
            </a:r>
            <a:r>
              <a:rPr lang="en-US" sz="2800" i="1" dirty="0">
                <a:latin typeface="Times New Roman" pitchFamily="18" charset="0"/>
              </a:rPr>
              <a:t> </a:t>
            </a:r>
            <a:r>
              <a:rPr lang="en-US" sz="2800" i="1" dirty="0" err="1">
                <a:latin typeface="Times New Roman" pitchFamily="18" charset="0"/>
              </a:rPr>
              <a:t>có</a:t>
            </a:r>
            <a:r>
              <a:rPr lang="en-US" sz="2800" i="1" dirty="0">
                <a:latin typeface="Times New Roman" pitchFamily="18" charset="0"/>
              </a:rPr>
              <a:t> </a:t>
            </a:r>
            <a:r>
              <a:rPr lang="en-US" sz="2800" i="1" dirty="0" err="1">
                <a:latin typeface="Times New Roman" pitchFamily="18" charset="0"/>
              </a:rPr>
              <a:t>thể</a:t>
            </a:r>
            <a:r>
              <a:rPr lang="en-US" sz="2800" i="1" dirty="0">
                <a:latin typeface="Times New Roman" pitchFamily="18" charset="0"/>
              </a:rPr>
              <a:t> </a:t>
            </a:r>
            <a:r>
              <a:rPr lang="en-US" sz="2800" i="1" dirty="0" err="1">
                <a:latin typeface="Times New Roman" pitchFamily="18" charset="0"/>
              </a:rPr>
              <a:t>dùng</a:t>
            </a:r>
            <a:r>
              <a:rPr lang="en-US" sz="2800" i="1" dirty="0">
                <a:latin typeface="Times New Roman" pitchFamily="18" charset="0"/>
              </a:rPr>
              <a:t> </a:t>
            </a:r>
            <a:r>
              <a:rPr lang="en-US" sz="2800" i="1" dirty="0" err="1">
                <a:latin typeface="Times New Roman" pitchFamily="18" charset="0"/>
              </a:rPr>
              <a:t>để</a:t>
            </a:r>
            <a:r>
              <a:rPr lang="en-US" sz="2800" i="1" dirty="0">
                <a:latin typeface="Times New Roman" pitchFamily="18" charset="0"/>
              </a:rPr>
              <a:t> </a:t>
            </a:r>
            <a:r>
              <a:rPr lang="en-US" sz="2800" i="1" dirty="0" err="1">
                <a:latin typeface="Times New Roman" pitchFamily="18" charset="0"/>
              </a:rPr>
              <a:t>biến</a:t>
            </a:r>
            <a:r>
              <a:rPr lang="en-US" sz="2800" i="1" dirty="0">
                <a:latin typeface="Times New Roman" pitchFamily="18" charset="0"/>
              </a:rPr>
              <a:t> </a:t>
            </a:r>
            <a:r>
              <a:rPr lang="en-US" sz="2800" i="1" dirty="0" err="1">
                <a:latin typeface="Times New Roman" pitchFamily="18" charset="0"/>
              </a:rPr>
              <a:t>chuyển</a:t>
            </a:r>
            <a:r>
              <a:rPr lang="en-US" sz="2800" i="1" dirty="0">
                <a:latin typeface="Times New Roman" pitchFamily="18" charset="0"/>
              </a:rPr>
              <a:t> </a:t>
            </a:r>
            <a:r>
              <a:rPr lang="en-US" sz="2800" i="1" dirty="0" err="1">
                <a:latin typeface="Times New Roman" pitchFamily="18" charset="0"/>
              </a:rPr>
              <a:t>động</a:t>
            </a:r>
            <a:r>
              <a:rPr lang="en-US" sz="2800" i="1" dirty="0">
                <a:latin typeface="Times New Roman" pitchFamily="18" charset="0"/>
              </a:rPr>
              <a:t> </a:t>
            </a:r>
            <a:r>
              <a:rPr lang="en-US" sz="2800" i="1" dirty="0" err="1">
                <a:latin typeface="Times New Roman" pitchFamily="18" charset="0"/>
              </a:rPr>
              <a:t>lắc</a:t>
            </a:r>
            <a:r>
              <a:rPr lang="en-US" sz="2800" i="1" dirty="0">
                <a:latin typeface="Times New Roman" pitchFamily="18" charset="0"/>
              </a:rPr>
              <a:t> </a:t>
            </a:r>
            <a:r>
              <a:rPr lang="en-US" sz="2800" i="1" dirty="0" err="1">
                <a:latin typeface="Times New Roman" pitchFamily="18" charset="0"/>
              </a:rPr>
              <a:t>thành</a:t>
            </a:r>
            <a:r>
              <a:rPr lang="en-US" sz="2800" i="1" dirty="0">
                <a:latin typeface="Times New Roman" pitchFamily="18" charset="0"/>
              </a:rPr>
              <a:t> </a:t>
            </a:r>
            <a:r>
              <a:rPr lang="en-US" sz="2800" i="1" dirty="0" err="1">
                <a:latin typeface="Times New Roman" pitchFamily="18" charset="0"/>
              </a:rPr>
              <a:t>chuyển</a:t>
            </a:r>
            <a:r>
              <a:rPr lang="en-US" sz="2800" i="1" dirty="0">
                <a:latin typeface="Times New Roman" pitchFamily="18" charset="0"/>
              </a:rPr>
              <a:t> </a:t>
            </a:r>
            <a:r>
              <a:rPr lang="en-US" sz="2800" i="1" dirty="0" err="1">
                <a:latin typeface="Times New Roman" pitchFamily="18" charset="0"/>
              </a:rPr>
              <a:t>động</a:t>
            </a:r>
            <a:r>
              <a:rPr lang="en-US" sz="2800" i="1" dirty="0">
                <a:latin typeface="Times New Roman" pitchFamily="18" charset="0"/>
              </a:rPr>
              <a:t> quay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checkerboard(across)">
                                      <p:cBhvr>
                                        <p:cTn id="7" dur="500"/>
                                        <p:tgtEl>
                                          <p:spTgt spid="12697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26982"/>
                                        </p:tgtEl>
                                        <p:attrNameLst>
                                          <p:attrName>style.visibility</p:attrName>
                                        </p:attrNameLst>
                                      </p:cBhvr>
                                      <p:to>
                                        <p:strVal val="visible"/>
                                      </p:to>
                                    </p:set>
                                    <p:animEffect transition="in" filter="wedge">
                                      <p:cBhvr>
                                        <p:cTn id="12" dur="2000"/>
                                        <p:tgtEl>
                                          <p:spTgt spid="126982"/>
                                        </p:tgtEl>
                                      </p:cBhvr>
                                    </p:animEffect>
                                  </p:childTnLst>
                                </p:cTn>
                              </p:par>
                              <p:par>
                                <p:cTn id="13" presetID="20" presetClass="entr" presetSubtype="0" fill="hold" nodeType="withEffect">
                                  <p:stCondLst>
                                    <p:cond delay="0"/>
                                  </p:stCondLst>
                                  <p:childTnLst>
                                    <p:set>
                                      <p:cBhvr>
                                        <p:cTn id="14" dur="1" fill="hold">
                                          <p:stCondLst>
                                            <p:cond delay="0"/>
                                          </p:stCondLst>
                                        </p:cTn>
                                        <p:tgtEl>
                                          <p:spTgt spid="126979"/>
                                        </p:tgtEl>
                                        <p:attrNameLst>
                                          <p:attrName>style.visibility</p:attrName>
                                        </p:attrNameLst>
                                      </p:cBhvr>
                                      <p:to>
                                        <p:strVal val="visible"/>
                                      </p:to>
                                    </p:set>
                                    <p:animEffect transition="in" filter="wedge">
                                      <p:cBhvr>
                                        <p:cTn id="15" dur="20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Text Box 4"/>
          <p:cNvSpPr txBox="1">
            <a:spLocks noChangeArrowheads="1"/>
          </p:cNvSpPr>
          <p:nvPr/>
        </p:nvSpPr>
        <p:spPr bwMode="auto">
          <a:xfrm>
            <a:off x="252413" y="914400"/>
            <a:ext cx="70104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II/ </a:t>
            </a:r>
            <a:r>
              <a:rPr lang="en-US" sz="2400" b="1" u="sng" dirty="0" err="1">
                <a:latin typeface="Times New Roman" pitchFamily="18" charset="0"/>
              </a:rPr>
              <a:t>Một</a:t>
            </a:r>
            <a:r>
              <a:rPr lang="en-US" sz="2400" b="1" u="sng" dirty="0">
                <a:latin typeface="Times New Roman" pitchFamily="18" charset="0"/>
              </a:rPr>
              <a:t> </a:t>
            </a:r>
            <a:r>
              <a:rPr lang="en-US" sz="2400" b="1" u="sng" dirty="0" err="1">
                <a:latin typeface="Times New Roman" pitchFamily="18" charset="0"/>
              </a:rPr>
              <a:t>số</a:t>
            </a:r>
            <a:r>
              <a:rPr lang="en-US" sz="2400" b="1" u="sng" dirty="0">
                <a:latin typeface="Times New Roman" pitchFamily="18" charset="0"/>
              </a:rPr>
              <a:t> </a:t>
            </a:r>
            <a:r>
              <a:rPr lang="en-US" sz="2400" b="1" u="sng" dirty="0" err="1">
                <a:latin typeface="Times New Roman" pitchFamily="18" charset="0"/>
              </a:rPr>
              <a:t>cơ</a:t>
            </a:r>
            <a:r>
              <a:rPr lang="en-US" sz="2400" b="1" u="sng" dirty="0">
                <a:latin typeface="Times New Roman" pitchFamily="18" charset="0"/>
              </a:rPr>
              <a:t>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biến</a:t>
            </a:r>
            <a:r>
              <a:rPr lang="en-US" sz="2400" b="1" u="sng" dirty="0">
                <a:latin typeface="Times New Roman" pitchFamily="18" charset="0"/>
              </a:rPr>
              <a:t> </a:t>
            </a:r>
            <a:r>
              <a:rPr lang="en-US" sz="2400" b="1" u="sng" dirty="0" err="1">
                <a:latin typeface="Times New Roman" pitchFamily="18" charset="0"/>
              </a:rPr>
              <a:t>đổi</a:t>
            </a:r>
            <a:r>
              <a:rPr lang="en-US" sz="2400" b="1" u="sng" dirty="0">
                <a:latin typeface="Times New Roman" pitchFamily="18" charset="0"/>
              </a:rPr>
              <a:t> </a:t>
            </a:r>
            <a:r>
              <a:rPr lang="en-US" sz="2400" b="1" u="sng" dirty="0" err="1">
                <a:latin typeface="Times New Roman" pitchFamily="18" charset="0"/>
              </a:rPr>
              <a:t>chuyển</a:t>
            </a:r>
            <a:r>
              <a:rPr lang="en-US" sz="2400" b="1" u="sng" dirty="0">
                <a:latin typeface="Times New Roman" pitchFamily="18" charset="0"/>
              </a:rPr>
              <a:t> </a:t>
            </a:r>
            <a:r>
              <a:rPr lang="en-US" sz="2400" b="1" u="sng" dirty="0" err="1">
                <a:latin typeface="Times New Roman" pitchFamily="18" charset="0"/>
              </a:rPr>
              <a:t>động</a:t>
            </a:r>
            <a:r>
              <a:rPr lang="en-US" sz="2400" b="1" u="sng" dirty="0">
                <a:latin typeface="Times New Roman" pitchFamily="18" charset="0"/>
              </a:rPr>
              <a:t>.</a:t>
            </a:r>
          </a:p>
        </p:txBody>
      </p:sp>
      <p:sp>
        <p:nvSpPr>
          <p:cNvPr id="129029" name="Text Box 5"/>
          <p:cNvSpPr txBox="1">
            <a:spLocks noChangeArrowheads="1"/>
          </p:cNvSpPr>
          <p:nvPr/>
        </p:nvSpPr>
        <p:spPr bwMode="auto">
          <a:xfrm>
            <a:off x="533400" y="1371600"/>
            <a:ext cx="8610600" cy="636588"/>
          </a:xfrm>
          <a:prstGeom prst="rect">
            <a:avLst/>
          </a:prstGeom>
          <a:noFill/>
          <a:ln w="9525">
            <a:noFill/>
            <a:miter lim="800000"/>
            <a:headEnd/>
            <a:tailEnd/>
          </a:ln>
          <a:effectLst/>
        </p:spPr>
        <p:txBody>
          <a:bodyPr>
            <a:spAutoFit/>
          </a:bodyPr>
          <a:lstStyle/>
          <a:p>
            <a:pPr>
              <a:lnSpc>
                <a:spcPct val="50000"/>
              </a:lnSpc>
              <a:spcBef>
                <a:spcPct val="50000"/>
              </a:spcBef>
            </a:pPr>
            <a:r>
              <a:rPr lang="en-US" sz="2400" b="1">
                <a:latin typeface="Times New Roman" pitchFamily="18" charset="0"/>
              </a:rPr>
              <a:t>1.</a:t>
            </a:r>
            <a:r>
              <a:rPr lang="en-US" sz="2800" b="1">
                <a:latin typeface="Times New Roman" pitchFamily="18" charset="0"/>
              </a:rPr>
              <a:t> </a:t>
            </a:r>
            <a:r>
              <a:rPr lang="en-US" sz="2400" b="1">
                <a:latin typeface="Times New Roman" pitchFamily="18" charset="0"/>
              </a:rPr>
              <a:t>Biến chuyển động quay thành chuyển động tịnh tiến</a:t>
            </a:r>
          </a:p>
          <a:p>
            <a:pPr>
              <a:lnSpc>
                <a:spcPct val="45000"/>
              </a:lnSpc>
              <a:spcBef>
                <a:spcPct val="45000"/>
              </a:spcBef>
            </a:pPr>
            <a:r>
              <a:rPr lang="en-US" sz="2400">
                <a:latin typeface="Times New Roman" pitchFamily="18" charset="0"/>
              </a:rPr>
              <a:t>                  </a:t>
            </a:r>
            <a:endParaRPr lang="en-US" sz="2000" i="1">
              <a:latin typeface="Times New Roman" pitchFamily="18" charset="0"/>
            </a:endParaRPr>
          </a:p>
        </p:txBody>
      </p:sp>
      <p:sp>
        <p:nvSpPr>
          <p:cNvPr id="129030" name="Text Box 6"/>
          <p:cNvSpPr txBox="1">
            <a:spLocks noChangeArrowheads="1"/>
          </p:cNvSpPr>
          <p:nvPr/>
        </p:nvSpPr>
        <p:spPr bwMode="auto">
          <a:xfrm>
            <a:off x="381000" y="1676400"/>
            <a:ext cx="6910388" cy="762000"/>
          </a:xfrm>
          <a:prstGeom prst="rect">
            <a:avLst/>
          </a:prstGeom>
          <a:noFill/>
          <a:ln w="9525">
            <a:noFill/>
            <a:miter lim="800000"/>
            <a:headEnd/>
            <a:tailEnd/>
          </a:ln>
          <a:effectLst/>
        </p:spPr>
        <p:txBody>
          <a:bodyPr>
            <a:spAutoFit/>
          </a:bodyPr>
          <a:lstStyle/>
          <a:p>
            <a:pPr algn="ctr">
              <a:spcBef>
                <a:spcPct val="50000"/>
              </a:spcBef>
            </a:pPr>
            <a:r>
              <a:rPr lang="en-US" sz="2400" b="1">
                <a:latin typeface="Times New Roman" pitchFamily="18" charset="0"/>
              </a:rPr>
              <a:t>2. Biến chuyển động quay thành chuyển động lắc</a:t>
            </a:r>
            <a:r>
              <a:rPr lang="en-US" sz="2400">
                <a:latin typeface="Times New Roman" pitchFamily="18" charset="0"/>
              </a:rPr>
              <a:t> </a:t>
            </a:r>
            <a:r>
              <a:rPr lang="en-US" sz="2000" i="1">
                <a:latin typeface="Times New Roman" pitchFamily="18" charset="0"/>
              </a:rPr>
              <a:t>(Cơ cấu tay quay - Thanh lắc)</a:t>
            </a:r>
          </a:p>
        </p:txBody>
      </p:sp>
      <p:sp>
        <p:nvSpPr>
          <p:cNvPr id="129031" name="Text Box 7"/>
          <p:cNvSpPr txBox="1">
            <a:spLocks noChangeArrowheads="1"/>
          </p:cNvSpPr>
          <p:nvPr/>
        </p:nvSpPr>
        <p:spPr bwMode="auto">
          <a:xfrm>
            <a:off x="581025" y="2224088"/>
            <a:ext cx="3838575" cy="519112"/>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a. </a:t>
            </a:r>
            <a:r>
              <a:rPr lang="en-US" sz="2400">
                <a:latin typeface="Times New Roman" pitchFamily="18" charset="0"/>
              </a:rPr>
              <a:t>Cấu tạo</a:t>
            </a:r>
            <a:r>
              <a:rPr lang="en-US" sz="2800">
                <a:latin typeface="Times New Roman" pitchFamily="18" charset="0"/>
              </a:rPr>
              <a:t>:</a:t>
            </a:r>
            <a:endParaRPr lang="en-US" sz="2000">
              <a:latin typeface="Times New Roman" pitchFamily="18" charset="0"/>
            </a:endParaRPr>
          </a:p>
        </p:txBody>
      </p:sp>
      <p:sp>
        <p:nvSpPr>
          <p:cNvPr id="129032" name="Text Box 8"/>
          <p:cNvSpPr txBox="1">
            <a:spLocks noChangeArrowheads="1"/>
          </p:cNvSpPr>
          <p:nvPr/>
        </p:nvSpPr>
        <p:spPr bwMode="auto">
          <a:xfrm>
            <a:off x="590550" y="2667000"/>
            <a:ext cx="3429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a:t>
            </a:r>
            <a:r>
              <a:rPr lang="en-US" sz="2400">
                <a:latin typeface="Times New Roman" pitchFamily="18" charset="0"/>
              </a:rPr>
              <a:t> Nguyên lí làm việc:</a:t>
            </a:r>
          </a:p>
        </p:txBody>
      </p:sp>
      <p:sp>
        <p:nvSpPr>
          <p:cNvPr id="129041" name="Text Box 17"/>
          <p:cNvSpPr txBox="1">
            <a:spLocks noChangeArrowheads="1"/>
          </p:cNvSpPr>
          <p:nvPr/>
        </p:nvSpPr>
        <p:spPr bwMode="auto">
          <a:xfrm>
            <a:off x="609600" y="3124200"/>
            <a:ext cx="23622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c.</a:t>
            </a:r>
            <a:r>
              <a:rPr lang="en-US" sz="2400">
                <a:latin typeface="Times New Roman" pitchFamily="18" charset="0"/>
              </a:rPr>
              <a:t> Ứng dụng</a:t>
            </a:r>
          </a:p>
        </p:txBody>
      </p:sp>
      <p:sp>
        <p:nvSpPr>
          <p:cNvPr id="129042" name="Text Box 18"/>
          <p:cNvSpPr txBox="1">
            <a:spLocks noChangeArrowheads="1"/>
          </p:cNvSpPr>
          <p:nvPr/>
        </p:nvSpPr>
        <p:spPr bwMode="auto">
          <a:xfrm>
            <a:off x="990600" y="3733800"/>
            <a:ext cx="76962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29041"/>
                                        </p:tgtEl>
                                        <p:attrNameLst>
                                          <p:attrName>style.visibility</p:attrName>
                                        </p:attrNameLst>
                                      </p:cBhvr>
                                      <p:to>
                                        <p:strVal val="visible"/>
                                      </p:to>
                                    </p:set>
                                    <p:anim calcmode="lin" valueType="num">
                                      <p:cBhvr>
                                        <p:cTn id="7" dur="1000" fill="hold"/>
                                        <p:tgtEl>
                                          <p:spTgt spid="129041"/>
                                        </p:tgtEl>
                                        <p:attrNameLst>
                                          <p:attrName>ppt_w</p:attrName>
                                        </p:attrNameLst>
                                      </p:cBhvr>
                                      <p:tavLst>
                                        <p:tav tm="0">
                                          <p:val>
                                            <p:fltVal val="0"/>
                                          </p:val>
                                        </p:tav>
                                        <p:tav tm="100000">
                                          <p:val>
                                            <p:strVal val="#ppt_w"/>
                                          </p:val>
                                        </p:tav>
                                      </p:tavLst>
                                    </p:anim>
                                    <p:anim calcmode="lin" valueType="num">
                                      <p:cBhvr>
                                        <p:cTn id="8" dur="1000" fill="hold"/>
                                        <p:tgtEl>
                                          <p:spTgt spid="129041"/>
                                        </p:tgtEl>
                                        <p:attrNameLst>
                                          <p:attrName>ppt_h</p:attrName>
                                        </p:attrNameLst>
                                      </p:cBhvr>
                                      <p:tavLst>
                                        <p:tav tm="0">
                                          <p:val>
                                            <p:fltVal val="0"/>
                                          </p:val>
                                        </p:tav>
                                        <p:tav tm="100000">
                                          <p:val>
                                            <p:strVal val="#ppt_h"/>
                                          </p:val>
                                        </p:tav>
                                      </p:tavLst>
                                    </p:anim>
                                    <p:anim calcmode="lin" valueType="num">
                                      <p:cBhvr>
                                        <p:cTn id="9" dur="1000" fill="hold"/>
                                        <p:tgtEl>
                                          <p:spTgt spid="129041"/>
                                        </p:tgtEl>
                                        <p:attrNameLst>
                                          <p:attrName>style.rotation</p:attrName>
                                        </p:attrNameLst>
                                      </p:cBhvr>
                                      <p:tavLst>
                                        <p:tav tm="0">
                                          <p:val>
                                            <p:fltVal val="90"/>
                                          </p:val>
                                        </p:tav>
                                        <p:tav tm="100000">
                                          <p:val>
                                            <p:fltVal val="0"/>
                                          </p:val>
                                        </p:tav>
                                      </p:tavLst>
                                    </p:anim>
                                    <p:animEffect transition="in" filter="fade">
                                      <p:cBhvr>
                                        <p:cTn id="10" dur="1000"/>
                                        <p:tgtEl>
                                          <p:spTgt spid="129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quat"/>
          <p:cNvPicPr>
            <a:picLocks noGrp="1" noChangeAspect="1" noChangeArrowheads="1" noCrop="1"/>
          </p:cNvPicPr>
          <p:nvPr>
            <p:ph sz="half" idx="1"/>
          </p:nvPr>
        </p:nvPicPr>
        <p:blipFill>
          <a:blip r:embed="rId3"/>
          <a:srcRect/>
          <a:stretch>
            <a:fillRect/>
          </a:stretch>
        </p:blipFill>
        <p:spPr>
          <a:xfrm>
            <a:off x="3924300" y="1066800"/>
            <a:ext cx="1295400" cy="2514600"/>
          </a:xfrm>
          <a:noFill/>
          <a:ln/>
        </p:spPr>
      </p:pic>
      <p:pic>
        <p:nvPicPr>
          <p:cNvPr id="130051" name="Picture 3" descr="may tien"/>
          <p:cNvPicPr>
            <a:picLocks noGrp="1" noChangeAspect="1" noChangeArrowheads="1" noCrop="1"/>
          </p:cNvPicPr>
          <p:nvPr>
            <p:ph sz="quarter" idx="2"/>
          </p:nvPr>
        </p:nvPicPr>
        <p:blipFill>
          <a:blip r:embed="rId4"/>
          <a:srcRect/>
          <a:stretch>
            <a:fillRect/>
          </a:stretch>
        </p:blipFill>
        <p:spPr>
          <a:xfrm>
            <a:off x="0" y="908050"/>
            <a:ext cx="3311525" cy="2520950"/>
          </a:xfrm>
          <a:noFill/>
          <a:ln/>
        </p:spPr>
      </p:pic>
      <p:pic>
        <p:nvPicPr>
          <p:cNvPr id="130052" name="Picture 4" descr="J0283226"/>
          <p:cNvPicPr>
            <a:picLocks noChangeAspect="1" noChangeArrowheads="1" noCrop="1"/>
          </p:cNvPicPr>
          <p:nvPr/>
        </p:nvPicPr>
        <p:blipFill>
          <a:blip r:embed="rId5">
            <a:lum bright="12000"/>
          </a:blip>
          <a:srcRect/>
          <a:stretch>
            <a:fillRect/>
          </a:stretch>
        </p:blipFill>
        <p:spPr bwMode="auto">
          <a:xfrm>
            <a:off x="533400" y="3962400"/>
            <a:ext cx="3352800" cy="2236227"/>
          </a:xfrm>
          <a:prstGeom prst="rect">
            <a:avLst/>
          </a:prstGeom>
          <a:noFill/>
        </p:spPr>
      </p:pic>
      <p:pic>
        <p:nvPicPr>
          <p:cNvPr id="130053" name="Picture 5" descr="J0284049"/>
          <p:cNvPicPr>
            <a:picLocks noChangeAspect="1" noChangeArrowheads="1" noCrop="1"/>
          </p:cNvPicPr>
          <p:nvPr/>
        </p:nvPicPr>
        <p:blipFill>
          <a:blip r:embed="rId6">
            <a:lum bright="-6000" contrast="18000"/>
          </a:blip>
          <a:srcRect/>
          <a:stretch>
            <a:fillRect/>
          </a:stretch>
        </p:blipFill>
        <p:spPr bwMode="auto">
          <a:xfrm>
            <a:off x="6019800" y="990600"/>
            <a:ext cx="2881313" cy="2665413"/>
          </a:xfrm>
          <a:prstGeom prst="rect">
            <a:avLst/>
          </a:prstGeom>
          <a:noFill/>
        </p:spPr>
      </p:pic>
      <p:sp>
        <p:nvSpPr>
          <p:cNvPr id="130054" name="Text Box 6"/>
          <p:cNvSpPr txBox="1">
            <a:spLocks noChangeArrowheads="1"/>
          </p:cNvSpPr>
          <p:nvPr/>
        </p:nvSpPr>
        <p:spPr bwMode="auto">
          <a:xfrm>
            <a:off x="3708400" y="3657600"/>
            <a:ext cx="1727200" cy="457200"/>
          </a:xfrm>
          <a:prstGeom prst="rect">
            <a:avLst/>
          </a:prstGeom>
          <a:noFill/>
          <a:ln w="9525">
            <a:noFill/>
            <a:miter lim="800000"/>
            <a:headEnd/>
            <a:tailEnd/>
          </a:ln>
          <a:effectLst/>
        </p:spPr>
        <p:txBody>
          <a:bodyPr>
            <a:spAutoFit/>
          </a:bodyPr>
          <a:lstStyle/>
          <a:p>
            <a:pPr algn="ctr">
              <a:spcBef>
                <a:spcPct val="50000"/>
              </a:spcBef>
            </a:pPr>
            <a:r>
              <a:rPr lang="en-US" sz="2400" b="1" dirty="0" err="1">
                <a:solidFill>
                  <a:srgbClr val="FF3300"/>
                </a:solidFill>
                <a:latin typeface="Times New Roman" pitchFamily="18" charset="0"/>
              </a:rPr>
              <a:t>Quạt</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máy</a:t>
            </a:r>
            <a:endParaRPr lang="en-US" sz="2400" b="1" dirty="0">
              <a:solidFill>
                <a:srgbClr val="FF3300"/>
              </a:solidFill>
              <a:latin typeface="Times New Roman" pitchFamily="18" charset="0"/>
            </a:endParaRPr>
          </a:p>
        </p:txBody>
      </p:sp>
      <p:sp>
        <p:nvSpPr>
          <p:cNvPr id="130055" name="Text Box 7"/>
          <p:cNvSpPr txBox="1">
            <a:spLocks noChangeArrowheads="1"/>
          </p:cNvSpPr>
          <p:nvPr/>
        </p:nvSpPr>
        <p:spPr bwMode="auto">
          <a:xfrm>
            <a:off x="1476375" y="3367088"/>
            <a:ext cx="1655763" cy="579437"/>
          </a:xfrm>
          <a:prstGeom prst="rect">
            <a:avLst/>
          </a:prstGeom>
          <a:noFill/>
          <a:ln w="9525">
            <a:noFill/>
            <a:miter lim="800000"/>
            <a:headEnd/>
            <a:tailEnd/>
          </a:ln>
          <a:effectLst/>
        </p:spPr>
        <p:txBody>
          <a:bodyPr>
            <a:spAutoFit/>
          </a:bodyPr>
          <a:lstStyle/>
          <a:p>
            <a:pPr algn="ctr">
              <a:spcBef>
                <a:spcPct val="50000"/>
              </a:spcBef>
            </a:pPr>
            <a:endParaRPr lang="en-GB" sz="3200">
              <a:latin typeface="VNI-Avo" pitchFamily="2" charset="0"/>
            </a:endParaRPr>
          </a:p>
        </p:txBody>
      </p:sp>
      <p:sp>
        <p:nvSpPr>
          <p:cNvPr id="130056" name="Text Box 8"/>
          <p:cNvSpPr txBox="1">
            <a:spLocks noChangeArrowheads="1"/>
          </p:cNvSpPr>
          <p:nvPr/>
        </p:nvSpPr>
        <p:spPr bwMode="auto">
          <a:xfrm>
            <a:off x="900113" y="3581400"/>
            <a:ext cx="2071687" cy="457200"/>
          </a:xfrm>
          <a:prstGeom prst="rect">
            <a:avLst/>
          </a:prstGeom>
          <a:noFill/>
          <a:ln w="9525">
            <a:noFill/>
            <a:miter lim="800000"/>
            <a:headEnd/>
            <a:tailEnd/>
          </a:ln>
          <a:effectLst/>
        </p:spPr>
        <p:txBody>
          <a:bodyPr>
            <a:spAutoFit/>
          </a:bodyPr>
          <a:lstStyle/>
          <a:p>
            <a:pPr algn="ctr">
              <a:spcBef>
                <a:spcPct val="50000"/>
              </a:spcBef>
            </a:pPr>
            <a:r>
              <a:rPr lang="en-US" sz="2400" b="1" dirty="0" err="1">
                <a:solidFill>
                  <a:srgbClr val="FF3300"/>
                </a:solidFill>
                <a:latin typeface="Times New Roman" pitchFamily="18" charset="0"/>
              </a:rPr>
              <a:t>Máy</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trò</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chơi</a:t>
            </a:r>
            <a:endParaRPr lang="en-US" sz="2400" b="1" dirty="0">
              <a:solidFill>
                <a:srgbClr val="FF3300"/>
              </a:solidFill>
              <a:latin typeface="Times New Roman" pitchFamily="18" charset="0"/>
            </a:endParaRPr>
          </a:p>
        </p:txBody>
      </p:sp>
      <p:sp>
        <p:nvSpPr>
          <p:cNvPr id="130057" name="Text Box 9"/>
          <p:cNvSpPr txBox="1">
            <a:spLocks noChangeArrowheads="1"/>
          </p:cNvSpPr>
          <p:nvPr/>
        </p:nvSpPr>
        <p:spPr bwMode="auto">
          <a:xfrm>
            <a:off x="1219200" y="6400800"/>
            <a:ext cx="2016125" cy="457200"/>
          </a:xfrm>
          <a:prstGeom prst="rect">
            <a:avLst/>
          </a:prstGeom>
          <a:noFill/>
          <a:ln w="9525">
            <a:noFill/>
            <a:miter lim="800000"/>
            <a:headEnd/>
            <a:tailEnd/>
          </a:ln>
          <a:effectLst/>
        </p:spPr>
        <p:txBody>
          <a:bodyPr>
            <a:spAutoFit/>
          </a:bodyPr>
          <a:lstStyle/>
          <a:p>
            <a:pPr algn="ctr">
              <a:spcBef>
                <a:spcPct val="50000"/>
              </a:spcBef>
            </a:pPr>
            <a:r>
              <a:rPr lang="en-US" sz="2400" b="1" dirty="0" err="1">
                <a:solidFill>
                  <a:srgbClr val="FF3300"/>
                </a:solidFill>
                <a:latin typeface="Times New Roman" pitchFamily="18" charset="0"/>
              </a:rPr>
              <a:t>Máy</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hút</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dầu</a:t>
            </a:r>
            <a:endParaRPr lang="en-US" sz="2400" b="1" dirty="0">
              <a:solidFill>
                <a:srgbClr val="FF3300"/>
              </a:solidFill>
              <a:latin typeface="Times New Roman" pitchFamily="18" charset="0"/>
            </a:endParaRPr>
          </a:p>
        </p:txBody>
      </p:sp>
      <p:sp>
        <p:nvSpPr>
          <p:cNvPr id="130058" name="Text Box 10"/>
          <p:cNvSpPr txBox="1">
            <a:spLocks noChangeArrowheads="1"/>
          </p:cNvSpPr>
          <p:nvPr/>
        </p:nvSpPr>
        <p:spPr bwMode="auto">
          <a:xfrm>
            <a:off x="6705600" y="3581400"/>
            <a:ext cx="1584325" cy="457200"/>
          </a:xfrm>
          <a:prstGeom prst="rect">
            <a:avLst/>
          </a:prstGeom>
          <a:noFill/>
          <a:ln w="9525">
            <a:noFill/>
            <a:miter lim="800000"/>
            <a:headEnd/>
            <a:tailEnd/>
          </a:ln>
          <a:effectLst/>
        </p:spPr>
        <p:txBody>
          <a:bodyPr>
            <a:spAutoFit/>
          </a:bodyPr>
          <a:lstStyle/>
          <a:p>
            <a:pPr algn="ctr">
              <a:spcBef>
                <a:spcPct val="50000"/>
              </a:spcBef>
            </a:pPr>
            <a:r>
              <a:rPr lang="en-US" sz="2400" b="1" dirty="0" err="1">
                <a:solidFill>
                  <a:srgbClr val="FF3300"/>
                </a:solidFill>
                <a:latin typeface="Times New Roman" pitchFamily="18" charset="0"/>
              </a:rPr>
              <a:t>Búa</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máy</a:t>
            </a:r>
            <a:endParaRPr lang="en-US" sz="2400" b="1" dirty="0">
              <a:solidFill>
                <a:srgbClr val="FF3300"/>
              </a:solidFill>
              <a:latin typeface="Times New Roman" pitchFamily="18" charset="0"/>
            </a:endParaRPr>
          </a:p>
        </p:txBody>
      </p:sp>
      <p:sp>
        <p:nvSpPr>
          <p:cNvPr id="130059" name="Text Box 11"/>
          <p:cNvSpPr txBox="1">
            <a:spLocks noChangeArrowheads="1"/>
          </p:cNvSpPr>
          <p:nvPr/>
        </p:nvSpPr>
        <p:spPr bwMode="auto">
          <a:xfrm>
            <a:off x="5638800" y="6430962"/>
            <a:ext cx="3276600" cy="427038"/>
          </a:xfrm>
          <a:prstGeom prst="rect">
            <a:avLst/>
          </a:prstGeom>
          <a:noFill/>
          <a:ln w="9525">
            <a:noFill/>
            <a:miter lim="800000"/>
            <a:headEnd/>
            <a:tailEnd/>
          </a:ln>
          <a:effectLst/>
        </p:spPr>
        <p:txBody>
          <a:bodyPr>
            <a:spAutoFit/>
          </a:bodyPr>
          <a:lstStyle/>
          <a:p>
            <a:pPr algn="ctr">
              <a:spcBef>
                <a:spcPct val="50000"/>
              </a:spcBef>
            </a:pPr>
            <a:r>
              <a:rPr lang="en-US" sz="2200" b="1" dirty="0" err="1">
                <a:solidFill>
                  <a:srgbClr val="FF3300"/>
                </a:solidFill>
                <a:latin typeface="Times New Roman" pitchFamily="18" charset="0"/>
              </a:rPr>
              <a:t>Máy</a:t>
            </a:r>
            <a:r>
              <a:rPr lang="en-US" sz="2200" b="1" dirty="0">
                <a:solidFill>
                  <a:srgbClr val="FF3300"/>
                </a:solidFill>
                <a:latin typeface="Times New Roman" pitchFamily="18" charset="0"/>
              </a:rPr>
              <a:t> </a:t>
            </a:r>
            <a:r>
              <a:rPr lang="en-US" sz="2200" b="1" dirty="0" err="1">
                <a:solidFill>
                  <a:srgbClr val="FF3300"/>
                </a:solidFill>
                <a:latin typeface="Times New Roman" pitchFamily="18" charset="0"/>
              </a:rPr>
              <a:t>khâu</a:t>
            </a:r>
            <a:r>
              <a:rPr lang="en-US" sz="2200" b="1" dirty="0">
                <a:solidFill>
                  <a:srgbClr val="FF3300"/>
                </a:solidFill>
                <a:latin typeface="Times New Roman" pitchFamily="18" charset="0"/>
              </a:rPr>
              <a:t> </a:t>
            </a:r>
            <a:r>
              <a:rPr lang="en-US" sz="2200" b="1" dirty="0" err="1">
                <a:solidFill>
                  <a:srgbClr val="FF3300"/>
                </a:solidFill>
                <a:latin typeface="Times New Roman" pitchFamily="18" charset="0"/>
              </a:rPr>
              <a:t>đạp</a:t>
            </a:r>
            <a:r>
              <a:rPr lang="en-US" sz="2200" b="1" dirty="0">
                <a:solidFill>
                  <a:srgbClr val="FF3300"/>
                </a:solidFill>
                <a:latin typeface="Times New Roman" pitchFamily="18" charset="0"/>
              </a:rPr>
              <a:t> </a:t>
            </a:r>
            <a:r>
              <a:rPr lang="en-US" sz="2200" b="1" dirty="0" err="1">
                <a:solidFill>
                  <a:srgbClr val="FF3300"/>
                </a:solidFill>
                <a:latin typeface="Times New Roman" pitchFamily="18" charset="0"/>
              </a:rPr>
              <a:t>chân</a:t>
            </a:r>
            <a:endParaRPr lang="en-US" sz="2200" b="1" dirty="0">
              <a:solidFill>
                <a:srgbClr val="FF3300"/>
              </a:solidFill>
              <a:latin typeface="Times New Roman" pitchFamily="18" charset="0"/>
            </a:endParaRPr>
          </a:p>
        </p:txBody>
      </p:sp>
      <p:pic>
        <p:nvPicPr>
          <p:cNvPr id="130061" name="Picture 13" descr="NGUYEN MAY1"/>
          <p:cNvPicPr>
            <a:picLocks noChangeAspect="1" noChangeArrowheads="1"/>
          </p:cNvPicPr>
          <p:nvPr/>
        </p:nvPicPr>
        <p:blipFill>
          <a:blip r:embed="rId7">
            <a:lum bright="-24000" contrast="54000"/>
          </a:blip>
          <a:srcRect/>
          <a:stretch>
            <a:fillRect/>
          </a:stretch>
        </p:blipFill>
        <p:spPr bwMode="auto">
          <a:xfrm>
            <a:off x="5943600" y="4038600"/>
            <a:ext cx="2895600" cy="2133600"/>
          </a:xfrm>
          <a:prstGeom prst="rect">
            <a:avLst/>
          </a:prstGeom>
          <a:solidFill>
            <a:schemeClr val="accent1"/>
          </a:solidFill>
          <a:ln w="9525">
            <a:noFill/>
            <a:miter lim="800000"/>
            <a:headEnd/>
            <a:tailEnd/>
          </a:ln>
        </p:spPr>
      </p:pic>
      <p:sp>
        <p:nvSpPr>
          <p:cNvPr id="130067" name="Rectangle 19"/>
          <p:cNvSpPr>
            <a:spLocks noChangeArrowheads="1"/>
          </p:cNvSpPr>
          <p:nvPr/>
        </p:nvSpPr>
        <p:spPr bwMode="auto">
          <a:xfrm>
            <a:off x="838200" y="228600"/>
            <a:ext cx="7543800" cy="793750"/>
          </a:xfrm>
          <a:prstGeom prst="rect">
            <a:avLst/>
          </a:prstGeom>
          <a:noFill/>
          <a:ln w="9525">
            <a:noFill/>
            <a:miter lim="800000"/>
            <a:headEnd/>
            <a:tailEnd/>
          </a:ln>
          <a:effectLst/>
        </p:spPr>
        <p:txBody>
          <a:bodyPr anchor="ctr"/>
          <a:lstStyle/>
          <a:p>
            <a:pPr algn="ctr"/>
            <a:r>
              <a:rPr lang="en-US" sz="2800" b="1" dirty="0" err="1">
                <a:solidFill>
                  <a:srgbClr val="0000FF"/>
                </a:solidFill>
                <a:latin typeface="Times New Roman" pitchFamily="18" charset="0"/>
              </a:rPr>
              <a:t>Cơ</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cấu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tay</a:t>
            </a:r>
            <a:r>
              <a:rPr lang="en-US" sz="2800" b="1" dirty="0">
                <a:solidFill>
                  <a:srgbClr val="0000FF"/>
                </a:solidFill>
                <a:latin typeface="Times New Roman" pitchFamily="18" charset="0"/>
              </a:rPr>
              <a:t> quay </a:t>
            </a:r>
            <a:r>
              <a:rPr lang="en-US" sz="2800" b="1" dirty="0" err="1">
                <a:solidFill>
                  <a:srgbClr val="0000FF"/>
                </a:solidFill>
                <a:latin typeface="Times New Roman" pitchFamily="18" charset="0"/>
              </a:rPr>
              <a:t>thanh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lắc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được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ứng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dụng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trong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loại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máy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như</a:t>
            </a:r>
            <a:r>
              <a:rPr lang="en-US" sz="2800" b="1" dirty="0">
                <a:solidFill>
                  <a:srgbClr val="0000FF"/>
                </a:solidFill>
                <a:latin typeface="Times New Roman" pitchFamily="18" charset="0"/>
              </a:rPr>
              <a:t>: </a:t>
            </a:r>
          </a:p>
        </p:txBody>
      </p:sp>
      <p:sp>
        <p:nvSpPr>
          <p:cNvPr id="15" name="Title 14"/>
          <p:cNvSpPr>
            <a:spLocks noGrp="1"/>
          </p:cNvSpPr>
          <p:nvPr>
            <p:ph type="title"/>
          </p:nvPr>
        </p:nvSpPr>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withEffect">
                                  <p:stCondLst>
                                    <p:cond delay="0"/>
                                  </p:stCondLst>
                                  <p:childTnLst>
                                    <p:set>
                                      <p:cBhvr>
                                        <p:cTn id="6" dur="1" fill="hold">
                                          <p:stCondLst>
                                            <p:cond delay="0"/>
                                          </p:stCondLst>
                                        </p:cTn>
                                        <p:tgtEl>
                                          <p:spTgt spid="130051"/>
                                        </p:tgtEl>
                                        <p:attrNameLst>
                                          <p:attrName>style.visibility</p:attrName>
                                        </p:attrNameLst>
                                      </p:cBhvr>
                                      <p:to>
                                        <p:strVal val="visible"/>
                                      </p:to>
                                    </p:set>
                                    <p:anim calcmode="lin" valueType="num">
                                      <p:cBhvr additive="base">
                                        <p:cTn id="7" dur="500" fill="hold"/>
                                        <p:tgtEl>
                                          <p:spTgt spid="130051"/>
                                        </p:tgtEl>
                                        <p:attrNameLst>
                                          <p:attrName>ppt_x</p:attrName>
                                        </p:attrNameLst>
                                      </p:cBhvr>
                                      <p:tavLst>
                                        <p:tav tm="0">
                                          <p:val>
                                            <p:strVal val="0-#ppt_w/2"/>
                                          </p:val>
                                        </p:tav>
                                        <p:tav tm="100000">
                                          <p:val>
                                            <p:strVal val="#ppt_x"/>
                                          </p:val>
                                        </p:tav>
                                      </p:tavLst>
                                    </p:anim>
                                    <p:anim calcmode="lin" valueType="num">
                                      <p:cBhvr additive="base">
                                        <p:cTn id="8" dur="500" fill="hold"/>
                                        <p:tgtEl>
                                          <p:spTgt spid="1300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130056"/>
                                        </p:tgtEl>
                                        <p:attrNameLst>
                                          <p:attrName>style.visibility</p:attrName>
                                        </p:attrNameLst>
                                      </p:cBhvr>
                                      <p:to>
                                        <p:strVal val="visible"/>
                                      </p:to>
                                    </p:set>
                                    <p:anim calcmode="lin" valueType="num">
                                      <p:cBhvr additive="base">
                                        <p:cTn id="13" dur="500" fill="hold"/>
                                        <p:tgtEl>
                                          <p:spTgt spid="130056"/>
                                        </p:tgtEl>
                                        <p:attrNameLst>
                                          <p:attrName>ppt_x</p:attrName>
                                        </p:attrNameLst>
                                      </p:cBhvr>
                                      <p:tavLst>
                                        <p:tav tm="0">
                                          <p:val>
                                            <p:strVal val="0-#ppt_w/2"/>
                                          </p:val>
                                        </p:tav>
                                        <p:tav tm="100000">
                                          <p:val>
                                            <p:strVal val="#ppt_x"/>
                                          </p:val>
                                        </p:tav>
                                      </p:tavLst>
                                    </p:anim>
                                    <p:anim calcmode="lin" valueType="num">
                                      <p:cBhvr additive="base">
                                        <p:cTn id="14" dur="500" fill="hold"/>
                                        <p:tgtEl>
                                          <p:spTgt spid="1300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0050"/>
                                        </p:tgtEl>
                                        <p:attrNameLst>
                                          <p:attrName>style.visibility</p:attrName>
                                        </p:attrNameLst>
                                      </p:cBhvr>
                                      <p:to>
                                        <p:strVal val="visible"/>
                                      </p:to>
                                    </p:set>
                                    <p:animEffect transition="in" filter="circle(in)">
                                      <p:cBhvr>
                                        <p:cTn id="19" dur="500"/>
                                        <p:tgtEl>
                                          <p:spTgt spid="13005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0054"/>
                                        </p:tgtEl>
                                        <p:attrNameLst>
                                          <p:attrName>style.visibility</p:attrName>
                                        </p:attrNameLst>
                                      </p:cBhvr>
                                      <p:to>
                                        <p:strVal val="visible"/>
                                      </p:to>
                                    </p:set>
                                    <p:animEffect transition="in" filter="circle(in)">
                                      <p:cBhvr>
                                        <p:cTn id="24" dur="500"/>
                                        <p:tgtEl>
                                          <p:spTgt spid="13005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30053"/>
                                        </p:tgtEl>
                                        <p:attrNameLst>
                                          <p:attrName>style.visibility</p:attrName>
                                        </p:attrNameLst>
                                      </p:cBhvr>
                                      <p:to>
                                        <p:strVal val="visible"/>
                                      </p:to>
                                    </p:set>
                                    <p:anim calcmode="lin" valueType="num">
                                      <p:cBhvr additive="base">
                                        <p:cTn id="29" dur="500" fill="hold"/>
                                        <p:tgtEl>
                                          <p:spTgt spid="130053"/>
                                        </p:tgtEl>
                                        <p:attrNameLst>
                                          <p:attrName>ppt_x</p:attrName>
                                        </p:attrNameLst>
                                      </p:cBhvr>
                                      <p:tavLst>
                                        <p:tav tm="0">
                                          <p:val>
                                            <p:strVal val="1+#ppt_w/2"/>
                                          </p:val>
                                        </p:tav>
                                        <p:tav tm="100000">
                                          <p:val>
                                            <p:strVal val="#ppt_x"/>
                                          </p:val>
                                        </p:tav>
                                      </p:tavLst>
                                    </p:anim>
                                    <p:anim calcmode="lin" valueType="num">
                                      <p:cBhvr additive="base">
                                        <p:cTn id="30" dur="500" fill="hold"/>
                                        <p:tgtEl>
                                          <p:spTgt spid="13005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2" fill="hold" nodeType="clickEffect">
                                  <p:stCondLst>
                                    <p:cond delay="0"/>
                                  </p:stCondLst>
                                  <p:childTnLst>
                                    <p:set>
                                      <p:cBhvr>
                                        <p:cTn id="34" dur="1" fill="hold">
                                          <p:stCondLst>
                                            <p:cond delay="0"/>
                                          </p:stCondLst>
                                        </p:cTn>
                                        <p:tgtEl>
                                          <p:spTgt spid="130058"/>
                                        </p:tgtEl>
                                        <p:attrNameLst>
                                          <p:attrName>style.visibility</p:attrName>
                                        </p:attrNameLst>
                                      </p:cBhvr>
                                      <p:to>
                                        <p:strVal val="visible"/>
                                      </p:to>
                                    </p:set>
                                    <p:anim calcmode="lin" valueType="num">
                                      <p:cBhvr additive="base">
                                        <p:cTn id="35" dur="500" fill="hold"/>
                                        <p:tgtEl>
                                          <p:spTgt spid="130058"/>
                                        </p:tgtEl>
                                        <p:attrNameLst>
                                          <p:attrName>ppt_x</p:attrName>
                                        </p:attrNameLst>
                                      </p:cBhvr>
                                      <p:tavLst>
                                        <p:tav tm="0">
                                          <p:val>
                                            <p:strVal val="1+#ppt_w/2"/>
                                          </p:val>
                                        </p:tav>
                                        <p:tav tm="100000">
                                          <p:val>
                                            <p:strVal val="#ppt_x"/>
                                          </p:val>
                                        </p:tav>
                                      </p:tavLst>
                                    </p:anim>
                                    <p:anim calcmode="lin" valueType="num">
                                      <p:cBhvr additive="base">
                                        <p:cTn id="36" dur="500" fill="hold"/>
                                        <p:tgtEl>
                                          <p:spTgt spid="13005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30052"/>
                                        </p:tgtEl>
                                        <p:attrNameLst>
                                          <p:attrName>style.visibility</p:attrName>
                                        </p:attrNameLst>
                                      </p:cBhvr>
                                      <p:to>
                                        <p:strVal val="visible"/>
                                      </p:to>
                                    </p:set>
                                    <p:anim calcmode="lin" valueType="num">
                                      <p:cBhvr additive="base">
                                        <p:cTn id="41" dur="500" fill="hold"/>
                                        <p:tgtEl>
                                          <p:spTgt spid="130052"/>
                                        </p:tgtEl>
                                        <p:attrNameLst>
                                          <p:attrName>ppt_x</p:attrName>
                                        </p:attrNameLst>
                                      </p:cBhvr>
                                      <p:tavLst>
                                        <p:tav tm="0">
                                          <p:val>
                                            <p:strVal val="0-#ppt_w/2"/>
                                          </p:val>
                                        </p:tav>
                                        <p:tav tm="100000">
                                          <p:val>
                                            <p:strVal val="#ppt_x"/>
                                          </p:val>
                                        </p:tav>
                                      </p:tavLst>
                                    </p:anim>
                                    <p:anim calcmode="lin" valueType="num">
                                      <p:cBhvr additive="base">
                                        <p:cTn id="42" dur="500" fill="hold"/>
                                        <p:tgtEl>
                                          <p:spTgt spid="13005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30057"/>
                                        </p:tgtEl>
                                        <p:attrNameLst>
                                          <p:attrName>style.visibility</p:attrName>
                                        </p:attrNameLst>
                                      </p:cBhvr>
                                      <p:to>
                                        <p:strVal val="visible"/>
                                      </p:to>
                                    </p:set>
                                    <p:anim calcmode="lin" valueType="num">
                                      <p:cBhvr additive="base">
                                        <p:cTn id="47" dur="500" fill="hold"/>
                                        <p:tgtEl>
                                          <p:spTgt spid="130057"/>
                                        </p:tgtEl>
                                        <p:attrNameLst>
                                          <p:attrName>ppt_x</p:attrName>
                                        </p:attrNameLst>
                                      </p:cBhvr>
                                      <p:tavLst>
                                        <p:tav tm="0">
                                          <p:val>
                                            <p:strVal val="0-#ppt_w/2"/>
                                          </p:val>
                                        </p:tav>
                                        <p:tav tm="100000">
                                          <p:val>
                                            <p:strVal val="#ppt_x"/>
                                          </p:val>
                                        </p:tav>
                                      </p:tavLst>
                                    </p:anim>
                                    <p:anim calcmode="lin" valueType="num">
                                      <p:cBhvr additive="base">
                                        <p:cTn id="48" dur="500" fill="hold"/>
                                        <p:tgtEl>
                                          <p:spTgt spid="13005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130061"/>
                                        </p:tgtEl>
                                        <p:attrNameLst>
                                          <p:attrName>style.visibility</p:attrName>
                                        </p:attrNameLst>
                                      </p:cBhvr>
                                      <p:to>
                                        <p:strVal val="visible"/>
                                      </p:to>
                                    </p:set>
                                    <p:animEffect transition="in" filter="strips(downRight)">
                                      <p:cBhvr>
                                        <p:cTn id="53" dur="500"/>
                                        <p:tgtEl>
                                          <p:spTgt spid="130061"/>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6" fill="hold" nodeType="clickEffect">
                                  <p:stCondLst>
                                    <p:cond delay="0"/>
                                  </p:stCondLst>
                                  <p:childTnLst>
                                    <p:set>
                                      <p:cBhvr>
                                        <p:cTn id="57" dur="1" fill="hold">
                                          <p:stCondLst>
                                            <p:cond delay="0"/>
                                          </p:stCondLst>
                                        </p:cTn>
                                        <p:tgtEl>
                                          <p:spTgt spid="130059"/>
                                        </p:tgtEl>
                                        <p:attrNameLst>
                                          <p:attrName>style.visibility</p:attrName>
                                        </p:attrNameLst>
                                      </p:cBhvr>
                                      <p:to>
                                        <p:strVal val="visible"/>
                                      </p:to>
                                    </p:set>
                                    <p:animEffect transition="in" filter="strips(downRight)">
                                      <p:cBhvr>
                                        <p:cTn id="58" dur="5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219200" y="381000"/>
            <a:ext cx="7315200" cy="519113"/>
          </a:xfrm>
          <a:prstGeom prst="rect">
            <a:avLst/>
          </a:prstGeom>
          <a:noFill/>
          <a:ln w="9525">
            <a:noFill/>
            <a:miter lim="800000"/>
            <a:headEnd/>
            <a:tailEnd/>
          </a:ln>
          <a:effectLst/>
        </p:spPr>
        <p:txBody>
          <a:bodyPr>
            <a:spAutoFit/>
          </a:bodyPr>
          <a:lstStyle/>
          <a:p>
            <a:pPr algn="ctr">
              <a:spcBef>
                <a:spcPct val="50000"/>
              </a:spcBef>
            </a:pPr>
            <a:r>
              <a:rPr lang="en-US" sz="2800" b="1" dirty="0" err="1" smtClean="0">
                <a:solidFill>
                  <a:srgbClr val="FF0000"/>
                </a:solidFill>
                <a:latin typeface="Times New Roman" pitchFamily="18" charset="0"/>
              </a:rPr>
              <a:t>Bài</a:t>
            </a:r>
            <a:r>
              <a:rPr lang="en-US" sz="2800" b="1" dirty="0" smtClean="0">
                <a:solidFill>
                  <a:srgbClr val="FF0000"/>
                </a:solidFill>
                <a:latin typeface="Times New Roman" pitchFamily="18" charset="0"/>
              </a:rPr>
              <a:t> </a:t>
            </a:r>
            <a:r>
              <a:rPr lang="en-US" sz="2800" b="1" dirty="0">
                <a:solidFill>
                  <a:srgbClr val="FF0000"/>
                </a:solidFill>
                <a:latin typeface="Times New Roman" pitchFamily="18" charset="0"/>
              </a:rPr>
              <a:t>30: BIẾN ĐỔI CHUYỂN ĐỘNG</a:t>
            </a:r>
          </a:p>
        </p:txBody>
      </p:sp>
      <p:sp>
        <p:nvSpPr>
          <p:cNvPr id="37891" name="Text Box 3"/>
          <p:cNvSpPr txBox="1">
            <a:spLocks noChangeArrowheads="1"/>
          </p:cNvSpPr>
          <p:nvPr/>
        </p:nvSpPr>
        <p:spPr bwMode="auto">
          <a:xfrm>
            <a:off x="304800" y="838200"/>
            <a:ext cx="65532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2060"/>
                </a:solidFill>
                <a:latin typeface="Times New Roman" pitchFamily="18" charset="0"/>
              </a:rPr>
              <a:t>I/ </a:t>
            </a:r>
            <a:r>
              <a:rPr lang="en-US" sz="2800" b="1" dirty="0" err="1">
                <a:solidFill>
                  <a:srgbClr val="002060"/>
                </a:solidFill>
                <a:latin typeface="Times New Roman" pitchFamily="18" charset="0"/>
              </a:rPr>
              <a:t>Tại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sao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cần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biến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đổi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chuyển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động</a:t>
            </a:r>
            <a:r>
              <a:rPr lang="en-US" sz="2800" b="1" dirty="0">
                <a:solidFill>
                  <a:srgbClr val="002060"/>
                </a:solidFill>
                <a:latin typeface="Times New Roman" pitchFamily="18" charset="0"/>
              </a:rPr>
              <a:t>?</a:t>
            </a:r>
          </a:p>
        </p:txBody>
      </p:sp>
      <p:sp>
        <p:nvSpPr>
          <p:cNvPr id="37892" name="Rectangle 4"/>
          <p:cNvSpPr>
            <a:spLocks noChangeArrowheads="1"/>
          </p:cNvSpPr>
          <p:nvPr/>
        </p:nvSpPr>
        <p:spPr bwMode="auto">
          <a:xfrm>
            <a:off x="3886200" y="2286000"/>
            <a:ext cx="5495925" cy="4267200"/>
          </a:xfrm>
          <a:prstGeom prst="rect">
            <a:avLst/>
          </a:prstGeom>
          <a:noFill/>
          <a:ln w="9525">
            <a:noFill/>
            <a:miter lim="800000"/>
            <a:headEnd/>
            <a:tailEnd/>
          </a:ln>
          <a:effectLst/>
        </p:spPr>
        <p:txBody>
          <a:bodyPr/>
          <a:lstStyle/>
          <a:p>
            <a:pPr marL="342900" indent="-342900">
              <a:spcBef>
                <a:spcPct val="20000"/>
              </a:spcBef>
              <a:buClr>
                <a:srgbClr val="A41660"/>
              </a:buClr>
              <a:buFont typeface="Wingdings" pitchFamily="2" charset="2"/>
              <a:buNone/>
            </a:pPr>
            <a:r>
              <a:rPr lang="en-US" sz="2400" dirty="0">
                <a:sym typeface="Wingdings" pitchFamily="2" charset="2"/>
              </a:rPr>
              <a:t>  </a:t>
            </a:r>
            <a:r>
              <a:rPr lang="en-US" sz="2800" dirty="0" err="1">
                <a:latin typeface="Times New Roman" pitchFamily="18" charset="0"/>
              </a:rPr>
              <a:t>Chuyển</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bàn</a:t>
            </a:r>
            <a:r>
              <a:rPr lang="en-US" sz="2800" dirty="0">
                <a:latin typeface="Times New Roman" pitchFamily="18" charset="0"/>
              </a:rPr>
              <a:t> </a:t>
            </a:r>
            <a:r>
              <a:rPr lang="en-US" sz="2800" dirty="0" err="1">
                <a:latin typeface="Times New Roman" pitchFamily="18" charset="0"/>
              </a:rPr>
              <a:t>đạp</a:t>
            </a:r>
            <a:r>
              <a:rPr lang="en-US" sz="2800" dirty="0">
                <a:latin typeface="Times New Roman" pitchFamily="18" charset="0"/>
              </a:rPr>
              <a:t>:</a:t>
            </a:r>
          </a:p>
          <a:p>
            <a:pPr marL="342900" indent="-342900">
              <a:spcBef>
                <a:spcPct val="20000"/>
              </a:spcBef>
            </a:pPr>
            <a:r>
              <a:rPr lang="en-US" sz="2400" dirty="0"/>
              <a:t> . . . . . . . . . . . . . . . . . . . . . . . . </a:t>
            </a:r>
          </a:p>
          <a:p>
            <a:pPr marL="342900" indent="-342900">
              <a:spcBef>
                <a:spcPct val="20000"/>
              </a:spcBef>
              <a:buFont typeface="Wingdings" pitchFamily="2" charset="2"/>
              <a:buNone/>
            </a:pPr>
            <a:r>
              <a:rPr lang="en-US" sz="2400" dirty="0">
                <a:sym typeface="Wingdings" pitchFamily="2" charset="2"/>
              </a:rPr>
              <a:t>  </a:t>
            </a:r>
            <a:r>
              <a:rPr lang="en-US" sz="2800" dirty="0" err="1">
                <a:latin typeface="Times New Roman" pitchFamily="18" charset="0"/>
              </a:rPr>
              <a:t>Chuyển</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thanh</a:t>
            </a:r>
            <a:r>
              <a:rPr lang="en-US" sz="2800" dirty="0">
                <a:latin typeface="Times New Roman" pitchFamily="18" charset="0"/>
              </a:rPr>
              <a:t> </a:t>
            </a:r>
            <a:r>
              <a:rPr lang="en-US" sz="2800" dirty="0" err="1">
                <a:latin typeface="Times New Roman" pitchFamily="18" charset="0"/>
              </a:rPr>
              <a:t>truyền</a:t>
            </a:r>
            <a:r>
              <a:rPr lang="en-US" sz="2800" dirty="0">
                <a:latin typeface="Times New Roman" pitchFamily="18" charset="0"/>
              </a:rPr>
              <a:t>:</a:t>
            </a:r>
          </a:p>
          <a:p>
            <a:pPr marL="342900" indent="-342900">
              <a:spcBef>
                <a:spcPct val="20000"/>
              </a:spcBef>
            </a:pPr>
            <a:r>
              <a:rPr lang="en-US" sz="2400" dirty="0"/>
              <a:t> . . . . . . . . . . . . . . . . . . . . . . . .  </a:t>
            </a:r>
          </a:p>
          <a:p>
            <a:pPr marL="342900" indent="-342900">
              <a:spcBef>
                <a:spcPct val="20000"/>
              </a:spcBef>
            </a:pPr>
            <a:r>
              <a:rPr lang="en-US" sz="2400" dirty="0">
                <a:sym typeface="Wingdings" pitchFamily="2" charset="2"/>
              </a:rPr>
              <a:t>  </a:t>
            </a:r>
            <a:r>
              <a:rPr lang="en-US" sz="2800" dirty="0" err="1">
                <a:latin typeface="Times New Roman" pitchFamily="18" charset="0"/>
              </a:rPr>
              <a:t>Chuyển</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vô</a:t>
            </a:r>
            <a:r>
              <a:rPr lang="en-US" sz="2800" dirty="0">
                <a:latin typeface="Times New Roman" pitchFamily="18" charset="0"/>
              </a:rPr>
              <a:t> </a:t>
            </a:r>
            <a:r>
              <a:rPr lang="en-US" sz="2800" dirty="0" err="1">
                <a:latin typeface="Times New Roman" pitchFamily="18" charset="0"/>
              </a:rPr>
              <a:t>lăng</a:t>
            </a:r>
            <a:r>
              <a:rPr lang="en-US" sz="2800" dirty="0">
                <a:latin typeface="Times New Roman" pitchFamily="18" charset="0"/>
              </a:rPr>
              <a:t>:</a:t>
            </a:r>
          </a:p>
          <a:p>
            <a:pPr marL="342900" indent="-342900">
              <a:spcBef>
                <a:spcPct val="20000"/>
              </a:spcBef>
            </a:pPr>
            <a:r>
              <a:rPr lang="en-US" sz="2400" dirty="0"/>
              <a:t> . . . . . . . . . . . . . . . . . . . . . . . .  </a:t>
            </a:r>
          </a:p>
          <a:p>
            <a:pPr marL="342900" indent="-342900">
              <a:spcBef>
                <a:spcPct val="20000"/>
              </a:spcBef>
            </a:pPr>
            <a:r>
              <a:rPr lang="en-US" sz="2400" dirty="0">
                <a:sym typeface="Wingdings" pitchFamily="2" charset="2"/>
              </a:rPr>
              <a:t>  </a:t>
            </a:r>
            <a:r>
              <a:rPr lang="en-US" sz="2800" dirty="0" err="1">
                <a:latin typeface="Times New Roman" pitchFamily="18" charset="0"/>
              </a:rPr>
              <a:t>Chuyển</a:t>
            </a:r>
            <a:r>
              <a:rPr lang="en-US" sz="2800" dirty="0">
                <a:latin typeface="Times New Roman" pitchFamily="18" charset="0"/>
              </a:rPr>
              <a:t> </a:t>
            </a:r>
            <a:r>
              <a:rPr lang="en-US" sz="2800" dirty="0" err="1">
                <a:latin typeface="Times New Roman" pitchFamily="18" charset="0"/>
              </a:rPr>
              <a:t>động</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kim</a:t>
            </a:r>
            <a:r>
              <a:rPr lang="en-US" sz="2800" dirty="0">
                <a:latin typeface="Times New Roman" pitchFamily="18" charset="0"/>
              </a:rPr>
              <a:t> </a:t>
            </a:r>
            <a:r>
              <a:rPr lang="en-US" sz="2800" dirty="0" err="1">
                <a:latin typeface="Times New Roman" pitchFamily="18" charset="0"/>
              </a:rPr>
              <a:t>máy</a:t>
            </a:r>
            <a:r>
              <a:rPr lang="en-US" sz="2800" dirty="0">
                <a:latin typeface="Times New Roman" pitchFamily="18" charset="0"/>
              </a:rPr>
              <a:t>:</a:t>
            </a:r>
          </a:p>
          <a:p>
            <a:pPr marL="342900" indent="-342900">
              <a:spcBef>
                <a:spcPct val="20000"/>
              </a:spcBef>
            </a:pPr>
            <a:r>
              <a:rPr lang="en-US" sz="2400" dirty="0"/>
              <a:t> . . . . . . . . . . . . . . . . . . . . . . . . </a:t>
            </a:r>
          </a:p>
        </p:txBody>
      </p:sp>
      <p:grpSp>
        <p:nvGrpSpPr>
          <p:cNvPr id="37893" name="Group 5"/>
          <p:cNvGrpSpPr>
            <a:grpSpLocks/>
          </p:cNvGrpSpPr>
          <p:nvPr/>
        </p:nvGrpSpPr>
        <p:grpSpPr bwMode="auto">
          <a:xfrm>
            <a:off x="85725" y="2438400"/>
            <a:ext cx="3952875" cy="3124200"/>
            <a:chOff x="679" y="1261"/>
            <a:chExt cx="4628" cy="2496"/>
          </a:xfrm>
        </p:grpSpPr>
        <p:pic>
          <p:nvPicPr>
            <p:cNvPr id="37894" name="Picture 6"/>
            <p:cNvPicPr>
              <a:picLocks noChangeAspect="1" noChangeArrowheads="1"/>
            </p:cNvPicPr>
            <p:nvPr/>
          </p:nvPicPr>
          <p:blipFill>
            <a:blip r:embed="rId2"/>
            <a:srcRect/>
            <a:stretch>
              <a:fillRect/>
            </a:stretch>
          </p:blipFill>
          <p:spPr bwMode="auto">
            <a:xfrm>
              <a:off x="3051" y="1264"/>
              <a:ext cx="2256" cy="2493"/>
            </a:xfrm>
            <a:prstGeom prst="rect">
              <a:avLst/>
            </a:prstGeom>
            <a:noFill/>
          </p:spPr>
        </p:pic>
        <p:pic>
          <p:nvPicPr>
            <p:cNvPr id="37895" name="Picture 7"/>
            <p:cNvPicPr>
              <a:picLocks noChangeAspect="1" noChangeArrowheads="1"/>
            </p:cNvPicPr>
            <p:nvPr/>
          </p:nvPicPr>
          <p:blipFill>
            <a:blip r:embed="rId3"/>
            <a:srcRect/>
            <a:stretch>
              <a:fillRect/>
            </a:stretch>
          </p:blipFill>
          <p:spPr bwMode="auto">
            <a:xfrm>
              <a:off x="679" y="1261"/>
              <a:ext cx="2367" cy="2496"/>
            </a:xfrm>
            <a:prstGeom prst="rect">
              <a:avLst/>
            </a:prstGeom>
            <a:noFill/>
          </p:spPr>
        </p:pic>
      </p:grpSp>
      <p:sp>
        <p:nvSpPr>
          <p:cNvPr id="37896" name="Text Box 8"/>
          <p:cNvSpPr txBox="1">
            <a:spLocks noChangeArrowheads="1"/>
          </p:cNvSpPr>
          <p:nvPr/>
        </p:nvSpPr>
        <p:spPr bwMode="auto">
          <a:xfrm>
            <a:off x="4495800" y="2667000"/>
            <a:ext cx="3124200" cy="519113"/>
          </a:xfrm>
          <a:prstGeom prst="rect">
            <a:avLst/>
          </a:prstGeom>
          <a:noFill/>
          <a:ln w="9525" algn="ctr">
            <a:noFill/>
            <a:miter lim="800000"/>
            <a:headEnd/>
            <a:tailEnd/>
          </a:ln>
          <a:effectLst/>
        </p:spPr>
        <p:txBody>
          <a:bodyPr>
            <a:spAutoFit/>
          </a:bodyPr>
          <a:lstStyle/>
          <a:p>
            <a:pPr eaLnBrk="0" hangingPunct="0">
              <a:spcBef>
                <a:spcPct val="50000"/>
              </a:spcBef>
            </a:pPr>
            <a:r>
              <a:rPr lang="en-US" sz="2400" b="1" i="1" dirty="0">
                <a:solidFill>
                  <a:srgbClr val="FF0000"/>
                </a:solidFill>
                <a:latin typeface="Tahoma" pitchFamily="34" charset="0"/>
                <a:sym typeface="Wingdings" pitchFamily="2" charset="2"/>
              </a:rPr>
              <a:t> </a:t>
            </a:r>
            <a:r>
              <a:rPr lang="en-US" sz="2800" dirty="0" err="1">
                <a:solidFill>
                  <a:srgbClr val="CC0000"/>
                </a:solidFill>
                <a:latin typeface="Times New Roman" pitchFamily="18" charset="0"/>
              </a:rPr>
              <a:t>Chuyển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động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lắc</a:t>
            </a:r>
            <a:endParaRPr lang="en-US" sz="2800" dirty="0">
              <a:solidFill>
                <a:srgbClr val="CC0000"/>
              </a:solidFill>
              <a:latin typeface="Times New Roman" pitchFamily="18" charset="0"/>
            </a:endParaRPr>
          </a:p>
        </p:txBody>
      </p:sp>
      <p:sp>
        <p:nvSpPr>
          <p:cNvPr id="37897" name="Text Box 9"/>
          <p:cNvSpPr txBox="1">
            <a:spLocks noChangeArrowheads="1"/>
          </p:cNvSpPr>
          <p:nvPr/>
        </p:nvSpPr>
        <p:spPr bwMode="auto">
          <a:xfrm>
            <a:off x="4419600" y="4572000"/>
            <a:ext cx="3686175" cy="519113"/>
          </a:xfrm>
          <a:prstGeom prst="rect">
            <a:avLst/>
          </a:prstGeom>
          <a:noFill/>
          <a:ln w="9525" algn="ctr">
            <a:noFill/>
            <a:miter lim="800000"/>
            <a:headEnd/>
            <a:tailEnd/>
          </a:ln>
          <a:effectLst/>
        </p:spPr>
        <p:txBody>
          <a:bodyPr>
            <a:spAutoFit/>
          </a:bodyPr>
          <a:lstStyle/>
          <a:p>
            <a:pPr eaLnBrk="0" hangingPunct="0">
              <a:spcBef>
                <a:spcPct val="50000"/>
              </a:spcBef>
            </a:pPr>
            <a:r>
              <a:rPr lang="en-US" sz="2800" b="1" i="1" dirty="0">
                <a:solidFill>
                  <a:srgbClr val="CC0000"/>
                </a:solidFill>
                <a:latin typeface="VNI-Times" pitchFamily="2" charset="0"/>
                <a:sym typeface="Wingdings" pitchFamily="2" charset="2"/>
              </a:rPr>
              <a:t> </a:t>
            </a:r>
            <a:r>
              <a:rPr lang="en-US" sz="2800" dirty="0" err="1">
                <a:solidFill>
                  <a:srgbClr val="CC0000"/>
                </a:solidFill>
                <a:latin typeface="Times New Roman" pitchFamily="18" charset="0"/>
              </a:rPr>
              <a:t>Chuyển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động</a:t>
            </a:r>
            <a:r>
              <a:rPr lang="en-US" sz="2800" dirty="0">
                <a:solidFill>
                  <a:srgbClr val="CC0000"/>
                </a:solidFill>
                <a:latin typeface="Times New Roman" pitchFamily="18" charset="0"/>
              </a:rPr>
              <a:t> quay </a:t>
            </a:r>
            <a:r>
              <a:rPr lang="en-US" sz="2800" dirty="0" err="1">
                <a:solidFill>
                  <a:srgbClr val="CC0000"/>
                </a:solidFill>
                <a:latin typeface="Times New Roman" pitchFamily="18" charset="0"/>
              </a:rPr>
              <a:t>tròn</a:t>
            </a:r>
            <a:r>
              <a:rPr lang="en-US" sz="2800" dirty="0">
                <a:solidFill>
                  <a:srgbClr val="CC0000"/>
                </a:solidFill>
                <a:latin typeface="Times New Roman" pitchFamily="18" charset="0"/>
              </a:rPr>
              <a:t> </a:t>
            </a:r>
          </a:p>
        </p:txBody>
      </p:sp>
      <p:sp>
        <p:nvSpPr>
          <p:cNvPr id="37898" name="Text Box 10"/>
          <p:cNvSpPr txBox="1">
            <a:spLocks noChangeArrowheads="1"/>
          </p:cNvSpPr>
          <p:nvPr/>
        </p:nvSpPr>
        <p:spPr bwMode="auto">
          <a:xfrm>
            <a:off x="4572000" y="3657600"/>
            <a:ext cx="3886200" cy="519113"/>
          </a:xfrm>
          <a:prstGeom prst="rect">
            <a:avLst/>
          </a:prstGeom>
          <a:noFill/>
          <a:ln w="9525" algn="ctr">
            <a:noFill/>
            <a:miter lim="800000"/>
            <a:headEnd/>
            <a:tailEnd/>
          </a:ln>
          <a:effectLst/>
        </p:spPr>
        <p:txBody>
          <a:bodyPr>
            <a:spAutoFit/>
          </a:bodyPr>
          <a:lstStyle/>
          <a:p>
            <a:pPr eaLnBrk="0" hangingPunct="0">
              <a:spcBef>
                <a:spcPct val="50000"/>
              </a:spcBef>
            </a:pPr>
            <a:r>
              <a:rPr lang="en-US" sz="2800" dirty="0" err="1">
                <a:solidFill>
                  <a:srgbClr val="CC0000"/>
                </a:solidFill>
                <a:latin typeface="Times New Roman" pitchFamily="18" charset="0"/>
              </a:rPr>
              <a:t>Chuyển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động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lên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xuống</a:t>
            </a:r>
            <a:r>
              <a:rPr lang="en-US" sz="2800" dirty="0">
                <a:solidFill>
                  <a:srgbClr val="CC0000"/>
                </a:solidFill>
                <a:latin typeface="Times New Roman" pitchFamily="18" charset="0"/>
              </a:rPr>
              <a:t> </a:t>
            </a:r>
            <a:r>
              <a:rPr lang="en-US" sz="2400" b="1" dirty="0">
                <a:solidFill>
                  <a:srgbClr val="CC0000"/>
                </a:solidFill>
                <a:latin typeface="Tahoma" pitchFamily="34" charset="0"/>
              </a:rPr>
              <a:t> </a:t>
            </a:r>
          </a:p>
        </p:txBody>
      </p:sp>
      <p:sp>
        <p:nvSpPr>
          <p:cNvPr id="37899" name="Text Box 11"/>
          <p:cNvSpPr txBox="1">
            <a:spLocks noChangeArrowheads="1"/>
          </p:cNvSpPr>
          <p:nvPr/>
        </p:nvSpPr>
        <p:spPr bwMode="auto">
          <a:xfrm>
            <a:off x="4495800" y="5486400"/>
            <a:ext cx="3657600" cy="519113"/>
          </a:xfrm>
          <a:prstGeom prst="rect">
            <a:avLst/>
          </a:prstGeom>
          <a:noFill/>
          <a:ln w="9525" algn="ctr">
            <a:noFill/>
            <a:miter lim="800000"/>
            <a:headEnd/>
            <a:tailEnd/>
          </a:ln>
          <a:effectLst/>
        </p:spPr>
        <p:txBody>
          <a:bodyPr>
            <a:spAutoFit/>
          </a:bodyPr>
          <a:lstStyle/>
          <a:p>
            <a:pPr eaLnBrk="0" hangingPunct="0">
              <a:spcBef>
                <a:spcPct val="50000"/>
              </a:spcBef>
            </a:pPr>
            <a:r>
              <a:rPr lang="en-US" sz="2800" dirty="0" err="1">
                <a:solidFill>
                  <a:srgbClr val="CC0000"/>
                </a:solidFill>
                <a:latin typeface="Times New Roman" pitchFamily="18" charset="0"/>
              </a:rPr>
              <a:t>Chuyển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động</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lên</a:t>
            </a:r>
            <a:r>
              <a:rPr lang="en-US" sz="2800" dirty="0">
                <a:solidFill>
                  <a:srgbClr val="CC0000"/>
                </a:solidFill>
                <a:latin typeface="Times New Roman" pitchFamily="18" charset="0"/>
              </a:rPr>
              <a:t> </a:t>
            </a:r>
            <a:r>
              <a:rPr lang="en-US" sz="2800" dirty="0" err="1">
                <a:solidFill>
                  <a:srgbClr val="CC0000"/>
                </a:solidFill>
                <a:latin typeface="Times New Roman" pitchFamily="18" charset="0"/>
              </a:rPr>
              <a:t>xuống</a:t>
            </a:r>
            <a:r>
              <a:rPr lang="en-US" sz="2400" dirty="0">
                <a:solidFill>
                  <a:srgbClr val="CC0000"/>
                </a:solidFill>
                <a:latin typeface="Tahoma" pitchFamily="34" charset="0"/>
              </a:rPr>
              <a:t> </a:t>
            </a:r>
          </a:p>
        </p:txBody>
      </p:sp>
      <p:sp>
        <p:nvSpPr>
          <p:cNvPr id="37901" name="Text Box 13"/>
          <p:cNvSpPr txBox="1">
            <a:spLocks noChangeArrowheads="1"/>
          </p:cNvSpPr>
          <p:nvPr/>
        </p:nvSpPr>
        <p:spPr bwMode="auto">
          <a:xfrm>
            <a:off x="762000" y="1600200"/>
            <a:ext cx="7620000" cy="603250"/>
          </a:xfrm>
          <a:prstGeom prst="rect">
            <a:avLst/>
          </a:prstGeom>
          <a:noFill/>
          <a:ln w="9525">
            <a:noFill/>
            <a:miter lim="800000"/>
            <a:headEnd/>
            <a:tailEnd/>
          </a:ln>
          <a:effectLst/>
        </p:spPr>
        <p:txBody>
          <a:bodyPr>
            <a:spAutoFit/>
          </a:bodyPr>
          <a:lstStyle/>
          <a:p>
            <a:pPr>
              <a:lnSpc>
                <a:spcPct val="70000"/>
              </a:lnSpc>
              <a:spcBef>
                <a:spcPct val="15000"/>
              </a:spcBef>
              <a:spcAft>
                <a:spcPct val="10000"/>
              </a:spcAft>
            </a:pPr>
            <a:r>
              <a:rPr lang="en-US" sz="2400" dirty="0" err="1">
                <a:latin typeface="Times New Roman" pitchFamily="18" charset="0"/>
              </a:rPr>
              <a:t>Quan</a:t>
            </a:r>
            <a:r>
              <a:rPr lang="en-US" sz="2400" dirty="0">
                <a:latin typeface="Times New Roman" pitchFamily="18" charset="0"/>
              </a:rPr>
              <a:t> </a:t>
            </a:r>
            <a:r>
              <a:rPr lang="en-US" sz="2400" dirty="0" err="1">
                <a:latin typeface="Times New Roman" pitchFamily="18" charset="0"/>
              </a:rPr>
              <a:t>sát</a:t>
            </a:r>
            <a:r>
              <a:rPr lang="en-US" sz="2400" dirty="0">
                <a:latin typeface="Times New Roman" pitchFamily="18" charset="0"/>
              </a:rPr>
              <a:t> </a:t>
            </a:r>
            <a:r>
              <a:rPr lang="en-US" sz="2400" dirty="0" err="1">
                <a:latin typeface="Times New Roman" pitchFamily="18" charset="0"/>
              </a:rPr>
              <a:t>chiếc</a:t>
            </a:r>
            <a:r>
              <a:rPr lang="en-US" sz="2400" dirty="0">
                <a:latin typeface="Times New Roman" pitchFamily="18" charset="0"/>
              </a:rPr>
              <a:t> </a:t>
            </a:r>
            <a:r>
              <a:rPr lang="en-US" sz="2400" dirty="0" err="1">
                <a:latin typeface="Times New Roman" pitchFamily="18" charset="0"/>
              </a:rPr>
              <a:t>máy</a:t>
            </a:r>
            <a:r>
              <a:rPr lang="en-US" sz="2400" dirty="0">
                <a:latin typeface="Times New Roman" pitchFamily="18" charset="0"/>
              </a:rPr>
              <a:t> </a:t>
            </a:r>
            <a:r>
              <a:rPr lang="en-US" sz="2400" dirty="0" err="1">
                <a:latin typeface="Times New Roman" pitchFamily="18" charset="0"/>
              </a:rPr>
              <a:t>khâu</a:t>
            </a:r>
            <a:r>
              <a:rPr lang="en-US" sz="2400" dirty="0">
                <a:latin typeface="Times New Roman" pitchFamily="18" charset="0"/>
              </a:rPr>
              <a:t> </a:t>
            </a:r>
            <a:r>
              <a:rPr lang="en-US" sz="2400" dirty="0" err="1">
                <a:latin typeface="Times New Roman" pitchFamily="18" charset="0"/>
              </a:rPr>
              <a:t>đạp</a:t>
            </a:r>
            <a:r>
              <a:rPr lang="en-US" sz="2400" dirty="0">
                <a:latin typeface="Times New Roman" pitchFamily="18" charset="0"/>
              </a:rPr>
              <a:t> </a:t>
            </a:r>
            <a:r>
              <a:rPr lang="en-US" sz="2400" dirty="0" err="1">
                <a:latin typeface="Times New Roman" pitchFamily="18" charset="0"/>
              </a:rPr>
              <a:t>chân</a:t>
            </a:r>
            <a:r>
              <a:rPr lang="en-US" sz="2400" dirty="0">
                <a:latin typeface="Times New Roman" pitchFamily="18" charset="0"/>
              </a:rPr>
              <a:t> ở </a:t>
            </a:r>
            <a:r>
              <a:rPr lang="en-US" sz="2400" dirty="0" err="1">
                <a:latin typeface="Times New Roman" pitchFamily="18" charset="0"/>
              </a:rPr>
              <a:t>hình</a:t>
            </a:r>
            <a:r>
              <a:rPr lang="en-US" sz="2400" dirty="0">
                <a:latin typeface="Times New Roman" pitchFamily="18" charset="0"/>
              </a:rPr>
              <a:t> 30.1  </a:t>
            </a:r>
            <a:r>
              <a:rPr lang="en-US" sz="2400" dirty="0" err="1">
                <a:latin typeface="Times New Roman" pitchFamily="18" charset="0"/>
              </a:rPr>
              <a:t>thảo</a:t>
            </a:r>
            <a:r>
              <a:rPr lang="en-US" sz="2400" dirty="0">
                <a:latin typeface="Times New Roman" pitchFamily="18" charset="0"/>
              </a:rPr>
              <a:t> </a:t>
            </a:r>
            <a:r>
              <a:rPr lang="en-US" sz="2400" dirty="0" err="1">
                <a:latin typeface="Times New Roman" pitchFamily="18" charset="0"/>
              </a:rPr>
              <a:t>luận</a:t>
            </a:r>
            <a:r>
              <a:rPr lang="en-US" sz="2400" dirty="0">
                <a:latin typeface="Times New Roman" pitchFamily="18" charset="0"/>
              </a:rPr>
              <a:t> </a:t>
            </a:r>
            <a:r>
              <a:rPr lang="en-US" sz="2400" dirty="0" err="1">
                <a:latin typeface="Times New Roman" pitchFamily="18" charset="0"/>
              </a:rPr>
              <a:t>nhóm</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hoàn</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câu</a:t>
            </a:r>
            <a:r>
              <a:rPr lang="en-US" sz="2400" dirty="0">
                <a:latin typeface="Times New Roman" pitchFamily="18" charset="0"/>
              </a:rPr>
              <a:t> </a:t>
            </a:r>
            <a:r>
              <a:rPr lang="en-US" sz="2400" dirty="0" err="1">
                <a:latin typeface="Times New Roman" pitchFamily="18" charset="0"/>
              </a:rPr>
              <a:t>sau</a:t>
            </a:r>
            <a:r>
              <a:rPr lang="en-US" sz="2400" dirty="0">
                <a:latin typeface="Times New Roman" pitchFamily="18" charset="0"/>
              </a:rPr>
              <a:t>:</a:t>
            </a:r>
          </a:p>
        </p:txBody>
      </p:sp>
      <p:sp>
        <p:nvSpPr>
          <p:cNvPr id="37902" name="Text Box 14"/>
          <p:cNvSpPr txBox="1">
            <a:spLocks noChangeArrowheads="1"/>
          </p:cNvSpPr>
          <p:nvPr/>
        </p:nvSpPr>
        <p:spPr bwMode="auto">
          <a:xfrm>
            <a:off x="228600" y="5791200"/>
            <a:ext cx="8915400" cy="1066800"/>
          </a:xfrm>
          <a:prstGeom prst="rect">
            <a:avLst/>
          </a:prstGeom>
          <a:noFill/>
          <a:ln w="9525">
            <a:noFill/>
            <a:miter lim="800000"/>
            <a:headEnd/>
            <a:tailEnd/>
          </a:ln>
          <a:effectLst/>
        </p:spPr>
        <p:txBody>
          <a:bodyPr>
            <a:spAutoFit/>
          </a:bodyPr>
          <a:lstStyle/>
          <a:p>
            <a:pPr marL="342900" indent="-342900"/>
            <a:r>
              <a:rPr lang="en-US" dirty="0"/>
              <a:t>              </a:t>
            </a:r>
            <a:r>
              <a:rPr lang="en-US" sz="2400" dirty="0" err="1"/>
              <a:t>Hình</a:t>
            </a:r>
            <a:r>
              <a:rPr lang="en-US" sz="2400" dirty="0"/>
              <a:t> 30.1</a:t>
            </a:r>
          </a:p>
          <a:p>
            <a:pPr marL="342900" indent="-342900"/>
            <a:r>
              <a:rPr lang="en-US" sz="2000" dirty="0"/>
              <a:t>a) </a:t>
            </a:r>
            <a:r>
              <a:rPr lang="en-US" sz="2000" dirty="0" err="1"/>
              <a:t>Máy</a:t>
            </a:r>
            <a:r>
              <a:rPr lang="en-US" sz="2000" dirty="0"/>
              <a:t> </a:t>
            </a:r>
            <a:r>
              <a:rPr lang="en-US" sz="2000" dirty="0" err="1"/>
              <a:t>khâu</a:t>
            </a:r>
            <a:r>
              <a:rPr lang="en-US" sz="2000" dirty="0"/>
              <a:t> </a:t>
            </a:r>
            <a:r>
              <a:rPr lang="en-US" sz="2000" dirty="0" err="1"/>
              <a:t>đạp</a:t>
            </a:r>
            <a:r>
              <a:rPr lang="en-US" sz="2000" dirty="0"/>
              <a:t> </a:t>
            </a:r>
            <a:r>
              <a:rPr lang="en-US" sz="2000" dirty="0" err="1"/>
              <a:t>chân</a:t>
            </a:r>
            <a:r>
              <a:rPr lang="en-US" sz="2000" dirty="0"/>
              <a:t>; b) </a:t>
            </a:r>
            <a:r>
              <a:rPr lang="en-US" sz="2000" dirty="0" err="1"/>
              <a:t>Cơ</a:t>
            </a:r>
            <a:r>
              <a:rPr lang="en-US" sz="2000" dirty="0"/>
              <a:t> </a:t>
            </a:r>
            <a:r>
              <a:rPr lang="en-US" sz="2000" dirty="0" err="1"/>
              <a:t>cấu</a:t>
            </a:r>
            <a:r>
              <a:rPr lang="en-US" sz="2000" dirty="0"/>
              <a:t> </a:t>
            </a:r>
            <a:r>
              <a:rPr lang="en-US" sz="2000" dirty="0" err="1"/>
              <a:t>truyền</a:t>
            </a:r>
            <a:r>
              <a:rPr lang="en-US" sz="2000" dirty="0"/>
              <a:t> </a:t>
            </a:r>
            <a:r>
              <a:rPr lang="en-US" sz="2000" dirty="0" err="1"/>
              <a:t>và</a:t>
            </a:r>
            <a:r>
              <a:rPr lang="en-US" sz="2000" dirty="0"/>
              <a:t> </a:t>
            </a:r>
            <a:r>
              <a:rPr lang="en-US" sz="2000" dirty="0" err="1"/>
              <a:t>biến</a:t>
            </a:r>
            <a:r>
              <a:rPr lang="en-US" sz="2000" dirty="0"/>
              <a:t> </a:t>
            </a:r>
            <a:r>
              <a:rPr lang="en-US" sz="2000" dirty="0" err="1"/>
              <a:t>đổi</a:t>
            </a:r>
            <a:r>
              <a:rPr lang="en-US" sz="2000" dirty="0"/>
              <a:t> </a:t>
            </a:r>
            <a:r>
              <a:rPr lang="en-US" sz="2000" dirty="0" err="1"/>
              <a:t>chuyển</a:t>
            </a:r>
            <a:r>
              <a:rPr lang="en-US" sz="2000" dirty="0"/>
              <a:t> </a:t>
            </a:r>
            <a:r>
              <a:rPr lang="en-US" sz="2000" dirty="0" err="1"/>
              <a:t>động</a:t>
            </a:r>
            <a:r>
              <a:rPr lang="en-US" sz="2000" dirty="0"/>
              <a:t> </a:t>
            </a:r>
          </a:p>
          <a:p>
            <a:pPr marL="342900" indent="-342900"/>
            <a:r>
              <a:rPr lang="en-US" sz="2000" dirty="0"/>
              <a:t>1. </a:t>
            </a:r>
            <a:r>
              <a:rPr lang="en-US" sz="2000" dirty="0" err="1"/>
              <a:t>Bàn</a:t>
            </a:r>
            <a:r>
              <a:rPr lang="en-US" sz="2000" dirty="0"/>
              <a:t> </a:t>
            </a:r>
            <a:r>
              <a:rPr lang="en-US" sz="2000" dirty="0" err="1"/>
              <a:t>đạp</a:t>
            </a:r>
            <a:r>
              <a:rPr lang="en-US" sz="2000" dirty="0"/>
              <a:t>; 2. </a:t>
            </a:r>
            <a:r>
              <a:rPr lang="en-US" sz="2000" dirty="0" err="1"/>
              <a:t>Thanh</a:t>
            </a:r>
            <a:r>
              <a:rPr lang="en-US" sz="2000" dirty="0"/>
              <a:t> </a:t>
            </a:r>
            <a:r>
              <a:rPr lang="en-US" sz="2000" dirty="0" err="1"/>
              <a:t>truyền</a:t>
            </a:r>
            <a:r>
              <a:rPr lang="en-US" sz="2000" dirty="0"/>
              <a:t>; 3. </a:t>
            </a:r>
            <a:r>
              <a:rPr lang="en-US" sz="2000" dirty="0" err="1"/>
              <a:t>Vô</a:t>
            </a:r>
            <a:r>
              <a:rPr lang="en-US" sz="2000" dirty="0"/>
              <a:t> </a:t>
            </a:r>
            <a:r>
              <a:rPr lang="en-US" sz="2000" dirty="0" err="1"/>
              <a:t>lăng</a:t>
            </a:r>
            <a:r>
              <a:rPr lang="en-US" sz="2000" dirty="0"/>
              <a:t> </a:t>
            </a:r>
            <a:r>
              <a:rPr lang="en-US" sz="2000" dirty="0" err="1"/>
              <a:t>dẫn</a:t>
            </a:r>
            <a:r>
              <a:rPr lang="en-US" sz="2000" dirty="0"/>
              <a:t>; 4. </a:t>
            </a:r>
            <a:r>
              <a:rPr lang="en-US" sz="2000" dirty="0" err="1"/>
              <a:t>Vô</a:t>
            </a:r>
            <a:r>
              <a:rPr lang="en-US" sz="2000" dirty="0"/>
              <a:t> </a:t>
            </a:r>
            <a:r>
              <a:rPr lang="en-US" sz="2000" dirty="0" err="1"/>
              <a:t>lăng</a:t>
            </a:r>
            <a:r>
              <a:rPr lang="en-US" sz="2000" dirty="0"/>
              <a:t> </a:t>
            </a:r>
            <a:r>
              <a:rPr lang="en-US" sz="2000" dirty="0" err="1"/>
              <a:t>bị</a:t>
            </a:r>
            <a:r>
              <a:rPr lang="en-US" sz="2000" dirty="0"/>
              <a:t> </a:t>
            </a:r>
            <a:r>
              <a:rPr lang="en-US" sz="2000" dirty="0" err="1"/>
              <a:t>dẫn</a:t>
            </a:r>
            <a:r>
              <a:rPr lang="en-US" sz="2000" dirty="0"/>
              <a:t>; 5. Kim may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checkerboard(across)">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diamond(in)">
                                      <p:cBhvr>
                                        <p:cTn id="12" dur="2000"/>
                                        <p:tgtEl>
                                          <p:spTgt spid="3789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7901"/>
                                        </p:tgtEl>
                                        <p:attrNameLst>
                                          <p:attrName>style.visibility</p:attrName>
                                        </p:attrNameLst>
                                      </p:cBhvr>
                                      <p:to>
                                        <p:strVal val="visible"/>
                                      </p:to>
                                    </p:set>
                                    <p:animEffect transition="in" filter="checkerboard(across)">
                                      <p:cBhvr>
                                        <p:cTn id="17" dur="500"/>
                                        <p:tgtEl>
                                          <p:spTgt spid="37901"/>
                                        </p:tgtEl>
                                      </p:cBhvr>
                                    </p:animEffect>
                                  </p:childTnLst>
                                </p:cTn>
                              </p:par>
                              <p:par>
                                <p:cTn id="18" presetID="5" presetClass="entr" presetSubtype="10" fill="hold" nodeType="withEffect">
                                  <p:stCondLst>
                                    <p:cond delay="0"/>
                                  </p:stCondLst>
                                  <p:childTnLst>
                                    <p:set>
                                      <p:cBhvr>
                                        <p:cTn id="19" dur="1" fill="hold">
                                          <p:stCondLst>
                                            <p:cond delay="0"/>
                                          </p:stCondLst>
                                        </p:cTn>
                                        <p:tgtEl>
                                          <p:spTgt spid="37893"/>
                                        </p:tgtEl>
                                        <p:attrNameLst>
                                          <p:attrName>style.visibility</p:attrName>
                                        </p:attrNameLst>
                                      </p:cBhvr>
                                      <p:to>
                                        <p:strVal val="visible"/>
                                      </p:to>
                                    </p:set>
                                    <p:animEffect transition="in" filter="checkerboard(across)">
                                      <p:cBhvr>
                                        <p:cTn id="20" dur="500"/>
                                        <p:tgtEl>
                                          <p:spTgt spid="3789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7902"/>
                                        </p:tgtEl>
                                        <p:attrNameLst>
                                          <p:attrName>style.visibility</p:attrName>
                                        </p:attrNameLst>
                                      </p:cBhvr>
                                      <p:to>
                                        <p:strVal val="visible"/>
                                      </p:to>
                                    </p:set>
                                    <p:animEffect transition="in" filter="checkerboard(across)">
                                      <p:cBhvr>
                                        <p:cTn id="23" dur="500"/>
                                        <p:tgtEl>
                                          <p:spTgt spid="3790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7892"/>
                                        </p:tgtEl>
                                        <p:attrNameLst>
                                          <p:attrName>style.visibility</p:attrName>
                                        </p:attrNameLst>
                                      </p:cBhvr>
                                      <p:to>
                                        <p:strVal val="visible"/>
                                      </p:to>
                                    </p:set>
                                    <p:animEffect transition="in" filter="slide(fromBottom)">
                                      <p:cBhvr>
                                        <p:cTn id="28" dur="500"/>
                                        <p:tgtEl>
                                          <p:spTgt spid="3789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7896"/>
                                        </p:tgtEl>
                                        <p:attrNameLst>
                                          <p:attrName>style.visibility</p:attrName>
                                        </p:attrNameLst>
                                      </p:cBhvr>
                                      <p:to>
                                        <p:strVal val="visible"/>
                                      </p:to>
                                    </p:set>
                                    <p:anim calcmode="lin" valueType="num">
                                      <p:cBhvr additive="base">
                                        <p:cTn id="33" dur="500" fill="hold"/>
                                        <p:tgtEl>
                                          <p:spTgt spid="37896"/>
                                        </p:tgtEl>
                                        <p:attrNameLst>
                                          <p:attrName>ppt_x</p:attrName>
                                        </p:attrNameLst>
                                      </p:cBhvr>
                                      <p:tavLst>
                                        <p:tav tm="0">
                                          <p:val>
                                            <p:strVal val="#ppt_x"/>
                                          </p:val>
                                        </p:tav>
                                        <p:tav tm="100000">
                                          <p:val>
                                            <p:strVal val="#ppt_x"/>
                                          </p:val>
                                        </p:tav>
                                      </p:tavLst>
                                    </p:anim>
                                    <p:anim calcmode="lin" valueType="num">
                                      <p:cBhvr additive="base">
                                        <p:cTn id="34" dur="500" fill="hold"/>
                                        <p:tgtEl>
                                          <p:spTgt spid="3789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7898"/>
                                        </p:tgtEl>
                                        <p:attrNameLst>
                                          <p:attrName>style.visibility</p:attrName>
                                        </p:attrNameLst>
                                      </p:cBhvr>
                                      <p:to>
                                        <p:strVal val="visible"/>
                                      </p:to>
                                    </p:set>
                                    <p:anim calcmode="lin" valueType="num">
                                      <p:cBhvr additive="base">
                                        <p:cTn id="39" dur="500" fill="hold"/>
                                        <p:tgtEl>
                                          <p:spTgt spid="37898"/>
                                        </p:tgtEl>
                                        <p:attrNameLst>
                                          <p:attrName>ppt_x</p:attrName>
                                        </p:attrNameLst>
                                      </p:cBhvr>
                                      <p:tavLst>
                                        <p:tav tm="0">
                                          <p:val>
                                            <p:strVal val="#ppt_x"/>
                                          </p:val>
                                        </p:tav>
                                        <p:tav tm="100000">
                                          <p:val>
                                            <p:strVal val="#ppt_x"/>
                                          </p:val>
                                        </p:tav>
                                      </p:tavLst>
                                    </p:anim>
                                    <p:anim calcmode="lin" valueType="num">
                                      <p:cBhvr additive="base">
                                        <p:cTn id="40"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7897"/>
                                        </p:tgtEl>
                                        <p:attrNameLst>
                                          <p:attrName>style.visibility</p:attrName>
                                        </p:attrNameLst>
                                      </p:cBhvr>
                                      <p:to>
                                        <p:strVal val="visible"/>
                                      </p:to>
                                    </p:set>
                                    <p:anim calcmode="lin" valueType="num">
                                      <p:cBhvr additive="base">
                                        <p:cTn id="45" dur="500" fill="hold"/>
                                        <p:tgtEl>
                                          <p:spTgt spid="37897"/>
                                        </p:tgtEl>
                                        <p:attrNameLst>
                                          <p:attrName>ppt_x</p:attrName>
                                        </p:attrNameLst>
                                      </p:cBhvr>
                                      <p:tavLst>
                                        <p:tav tm="0">
                                          <p:val>
                                            <p:strVal val="#ppt_x"/>
                                          </p:val>
                                        </p:tav>
                                        <p:tav tm="100000">
                                          <p:val>
                                            <p:strVal val="#ppt_x"/>
                                          </p:val>
                                        </p:tav>
                                      </p:tavLst>
                                    </p:anim>
                                    <p:anim calcmode="lin" valueType="num">
                                      <p:cBhvr additive="base">
                                        <p:cTn id="46" dur="500" fill="hold"/>
                                        <p:tgtEl>
                                          <p:spTgt spid="3789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7899"/>
                                        </p:tgtEl>
                                        <p:attrNameLst>
                                          <p:attrName>style.visibility</p:attrName>
                                        </p:attrNameLst>
                                      </p:cBhvr>
                                      <p:to>
                                        <p:strVal val="visible"/>
                                      </p:to>
                                    </p:set>
                                    <p:anim calcmode="lin" valueType="num">
                                      <p:cBhvr additive="base">
                                        <p:cTn id="51" dur="500" fill="hold"/>
                                        <p:tgtEl>
                                          <p:spTgt spid="37899"/>
                                        </p:tgtEl>
                                        <p:attrNameLst>
                                          <p:attrName>ppt_x</p:attrName>
                                        </p:attrNameLst>
                                      </p:cBhvr>
                                      <p:tavLst>
                                        <p:tav tm="0">
                                          <p:val>
                                            <p:strVal val="#ppt_x"/>
                                          </p:val>
                                        </p:tav>
                                        <p:tav tm="100000">
                                          <p:val>
                                            <p:strVal val="#ppt_x"/>
                                          </p:val>
                                        </p:tav>
                                      </p:tavLst>
                                    </p:anim>
                                    <p:anim calcmode="lin" valueType="num">
                                      <p:cBhvr additive="base">
                                        <p:cTn id="52" dur="500" fill="hold"/>
                                        <p:tgtEl>
                                          <p:spTgt spid="378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37892" grpId="0"/>
      <p:bldP spid="37896" grpId="0"/>
      <p:bldP spid="37897" grpId="0"/>
      <p:bldP spid="37898" grpId="0"/>
      <p:bldP spid="37899" grpId="0"/>
      <p:bldP spid="37901" grpId="0"/>
      <p:bldP spid="3790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body" sz="half" idx="1"/>
          </p:nvPr>
        </p:nvSpPr>
        <p:spPr>
          <a:xfrm>
            <a:off x="457200" y="1066800"/>
            <a:ext cx="8686800" cy="533400"/>
          </a:xfrm>
        </p:spPr>
        <p:txBody>
          <a:bodyPr/>
          <a:lstStyle/>
          <a:p>
            <a:pPr algn="just">
              <a:lnSpc>
                <a:spcPct val="80000"/>
              </a:lnSpc>
              <a:buFontTx/>
              <a:buNone/>
            </a:pPr>
            <a:r>
              <a:rPr lang="en-US" sz="2400" b="1" dirty="0" err="1" smtClean="0">
                <a:solidFill>
                  <a:srgbClr val="FF3300"/>
                </a:solidFill>
                <a:latin typeface="Times New Roman" pitchFamily="18" charset="0"/>
              </a:rPr>
              <a:t>Nêu</a:t>
            </a:r>
            <a:r>
              <a:rPr lang="en-US" sz="2400" b="1" dirty="0" smtClean="0">
                <a:solidFill>
                  <a:srgbClr val="FF3300"/>
                </a:solidFill>
                <a:latin typeface="Times New Roman" pitchFamily="18" charset="0"/>
              </a:rPr>
              <a:t> </a:t>
            </a:r>
            <a:r>
              <a:rPr lang="en-US" sz="2400" b="1" dirty="0" err="1">
                <a:solidFill>
                  <a:srgbClr val="FF3300"/>
                </a:solidFill>
                <a:latin typeface="Times New Roman" pitchFamily="18" charset="0"/>
              </a:rPr>
              <a:t>những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điểm</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giống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nhau</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và</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khác</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nhau</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của</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cơ</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cấu</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tay</a:t>
            </a:r>
            <a:r>
              <a:rPr lang="en-US" sz="2400" b="1" dirty="0">
                <a:solidFill>
                  <a:srgbClr val="FF3300"/>
                </a:solidFill>
                <a:latin typeface="Times New Roman" pitchFamily="18" charset="0"/>
              </a:rPr>
              <a:t> quay – con </a:t>
            </a:r>
            <a:r>
              <a:rPr lang="en-US" sz="2400" b="1" dirty="0" err="1">
                <a:solidFill>
                  <a:srgbClr val="FF3300"/>
                </a:solidFill>
                <a:latin typeface="Times New Roman" pitchFamily="18" charset="0"/>
              </a:rPr>
              <a:t>trượt</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bánh</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răng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thanh</a:t>
            </a:r>
            <a:r>
              <a:rPr lang="en-US" sz="2400" b="1" dirty="0">
                <a:solidFill>
                  <a:srgbClr val="FF3300"/>
                </a:solidFill>
                <a:latin typeface="Times New Roman" pitchFamily="18" charset="0"/>
              </a:rPr>
              <a:t> </a:t>
            </a:r>
            <a:r>
              <a:rPr lang="en-US" sz="2400" b="1" dirty="0" err="1" smtClean="0">
                <a:solidFill>
                  <a:srgbClr val="FF3300"/>
                </a:solidFill>
                <a:latin typeface="Times New Roman" pitchFamily="18" charset="0"/>
              </a:rPr>
              <a:t>răng</a:t>
            </a:r>
            <a:endParaRPr lang="en-US" sz="2400" b="1" dirty="0">
              <a:solidFill>
                <a:srgbClr val="FF3300"/>
              </a:solidFill>
              <a:latin typeface="Times New Roman" pitchFamily="18" charset="0"/>
            </a:endParaRPr>
          </a:p>
        </p:txBody>
      </p:sp>
      <p:sp>
        <p:nvSpPr>
          <p:cNvPr id="148484" name="Text Box 4"/>
          <p:cNvSpPr txBox="1">
            <a:spLocks noChangeArrowheads="1"/>
          </p:cNvSpPr>
          <p:nvPr/>
        </p:nvSpPr>
        <p:spPr bwMode="auto">
          <a:xfrm>
            <a:off x="609600" y="3733800"/>
            <a:ext cx="2305050" cy="457200"/>
          </a:xfrm>
          <a:prstGeom prst="rect">
            <a:avLst/>
          </a:prstGeom>
          <a:noFill/>
          <a:ln w="9525">
            <a:noFill/>
            <a:miter lim="800000"/>
            <a:headEnd/>
            <a:tailEnd/>
          </a:ln>
          <a:effectLst/>
        </p:spPr>
        <p:txBody>
          <a:bodyPr>
            <a:spAutoFit/>
          </a:bodyPr>
          <a:lstStyle/>
          <a:p>
            <a:pPr algn="ctr">
              <a:spcBef>
                <a:spcPct val="50000"/>
              </a:spcBef>
            </a:pPr>
            <a:r>
              <a:rPr lang="en-US" sz="2400" b="1" u="sng" dirty="0" err="1">
                <a:solidFill>
                  <a:srgbClr val="FF0000"/>
                </a:solidFill>
                <a:latin typeface="Times New Roman" pitchFamily="18" charset="0"/>
              </a:rPr>
              <a:t>Giống</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nhau</a:t>
            </a:r>
            <a:endParaRPr lang="en-US" sz="2400" b="1" u="sng" dirty="0">
              <a:solidFill>
                <a:srgbClr val="FF0000"/>
              </a:solidFill>
              <a:latin typeface="Times New Roman" pitchFamily="18" charset="0"/>
            </a:endParaRPr>
          </a:p>
        </p:txBody>
      </p:sp>
      <p:sp>
        <p:nvSpPr>
          <p:cNvPr id="148485" name="Text Box 5"/>
          <p:cNvSpPr txBox="1">
            <a:spLocks noChangeArrowheads="1"/>
          </p:cNvSpPr>
          <p:nvPr/>
        </p:nvSpPr>
        <p:spPr bwMode="auto">
          <a:xfrm>
            <a:off x="5508625" y="3352800"/>
            <a:ext cx="2305050" cy="457200"/>
          </a:xfrm>
          <a:prstGeom prst="rect">
            <a:avLst/>
          </a:prstGeom>
          <a:noFill/>
          <a:ln w="9525">
            <a:noFill/>
            <a:miter lim="800000"/>
            <a:headEnd/>
            <a:tailEnd/>
          </a:ln>
          <a:effectLst/>
        </p:spPr>
        <p:txBody>
          <a:bodyPr>
            <a:spAutoFit/>
          </a:bodyPr>
          <a:lstStyle/>
          <a:p>
            <a:pPr algn="ctr">
              <a:spcBef>
                <a:spcPct val="50000"/>
              </a:spcBef>
            </a:pPr>
            <a:r>
              <a:rPr lang="en-US" sz="2400" b="1" u="sng" dirty="0" err="1">
                <a:solidFill>
                  <a:srgbClr val="FF0000"/>
                </a:solidFill>
                <a:latin typeface="Times New Roman" pitchFamily="18" charset="0"/>
              </a:rPr>
              <a:t>Khác</a:t>
            </a:r>
            <a:r>
              <a:rPr lang="en-US" sz="2400" b="1" u="sng" dirty="0">
                <a:solidFill>
                  <a:srgbClr val="FF0000"/>
                </a:solidFill>
                <a:latin typeface="Times New Roman" pitchFamily="18" charset="0"/>
              </a:rPr>
              <a:t> </a:t>
            </a:r>
            <a:r>
              <a:rPr lang="en-US" sz="2400" b="1" u="sng" dirty="0" err="1">
                <a:solidFill>
                  <a:srgbClr val="FF0000"/>
                </a:solidFill>
                <a:latin typeface="Times New Roman" pitchFamily="18" charset="0"/>
              </a:rPr>
              <a:t>nhau</a:t>
            </a:r>
            <a:endParaRPr lang="en-US" sz="2400" b="1" u="sng" dirty="0">
              <a:solidFill>
                <a:srgbClr val="FF0000"/>
              </a:solidFill>
              <a:latin typeface="Times New Roman" pitchFamily="18" charset="0"/>
            </a:endParaRPr>
          </a:p>
        </p:txBody>
      </p:sp>
      <p:sp>
        <p:nvSpPr>
          <p:cNvPr id="148486" name="Text Box 6"/>
          <p:cNvSpPr txBox="1">
            <a:spLocks noChangeArrowheads="1"/>
          </p:cNvSpPr>
          <p:nvPr/>
        </p:nvSpPr>
        <p:spPr bwMode="auto">
          <a:xfrm>
            <a:off x="304800" y="4787900"/>
            <a:ext cx="3382963" cy="1552575"/>
          </a:xfrm>
          <a:prstGeom prst="rect">
            <a:avLst/>
          </a:prstGeom>
          <a:noFill/>
          <a:ln w="9525">
            <a:noFill/>
            <a:miter lim="800000"/>
            <a:headEnd/>
            <a:tailEnd/>
          </a:ln>
          <a:effectLst/>
        </p:spPr>
        <p:txBody>
          <a:bodyPr>
            <a:spAutoFit/>
          </a:bodyPr>
          <a:lstStyle/>
          <a:p>
            <a:pPr>
              <a:spcBef>
                <a:spcPct val="50000"/>
              </a:spcBef>
            </a:pPr>
            <a:r>
              <a:rPr lang="en-US" sz="2400">
                <a:solidFill>
                  <a:srgbClr val="0000FF"/>
                </a:solidFill>
                <a:latin typeface="Times New Roman" pitchFamily="18" charset="0"/>
              </a:rPr>
              <a:t>Hai cơ cấu đều nhằm để biến đổi chuyển động quay thành chuyển động tịnh tiến và ngược lại.</a:t>
            </a:r>
          </a:p>
        </p:txBody>
      </p:sp>
      <p:sp>
        <p:nvSpPr>
          <p:cNvPr id="148487" name="Text Box 7"/>
          <p:cNvSpPr txBox="1">
            <a:spLocks noChangeArrowheads="1"/>
          </p:cNvSpPr>
          <p:nvPr/>
        </p:nvSpPr>
        <p:spPr bwMode="auto">
          <a:xfrm>
            <a:off x="4356100" y="3810000"/>
            <a:ext cx="4787900" cy="26479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2400">
                <a:solidFill>
                  <a:srgbClr val="0000FF"/>
                </a:solidFill>
                <a:latin typeface="Times New Roman" pitchFamily="18" charset="0"/>
              </a:rPr>
              <a:t> Cơ cấu bánh răng – thanh răng có thể biến đổi chuyển động quay đều của bánh răng thành chuyển động tịnh tiến đều của thanh răng và ngược lại, còn trong cơ cấu tay quay – con trượt thì khi tay quay quay đều con trượt tịnh tiến không đều.</a:t>
            </a:r>
          </a:p>
        </p:txBody>
      </p:sp>
      <p:pic>
        <p:nvPicPr>
          <p:cNvPr id="148489" name="Picture 9" descr="con truot deu"/>
          <p:cNvPicPr>
            <a:picLocks noChangeAspect="1" noChangeArrowheads="1" noCrop="1"/>
          </p:cNvPicPr>
          <p:nvPr/>
        </p:nvPicPr>
        <p:blipFill>
          <a:blip r:embed="rId3"/>
          <a:srcRect/>
          <a:stretch>
            <a:fillRect/>
          </a:stretch>
        </p:blipFill>
        <p:spPr bwMode="auto">
          <a:xfrm rot="16200000" flipV="1">
            <a:off x="1485900" y="495300"/>
            <a:ext cx="1828800" cy="4343400"/>
          </a:xfrm>
          <a:prstGeom prst="rect">
            <a:avLst/>
          </a:prstGeom>
          <a:noFill/>
          <a:ln w="9525">
            <a:noFill/>
            <a:miter lim="800000"/>
            <a:headEnd/>
            <a:tailEnd/>
          </a:ln>
        </p:spPr>
      </p:pic>
      <p:pic>
        <p:nvPicPr>
          <p:cNvPr id="148490" name="Picture 10" descr="thanh rang 3"/>
          <p:cNvPicPr>
            <a:picLocks noChangeAspect="1" noChangeArrowheads="1" noCrop="1"/>
          </p:cNvPicPr>
          <p:nvPr/>
        </p:nvPicPr>
        <p:blipFill>
          <a:blip r:embed="rId4"/>
          <a:srcRect/>
          <a:stretch>
            <a:fillRect/>
          </a:stretch>
        </p:blipFill>
        <p:spPr bwMode="auto">
          <a:xfrm>
            <a:off x="5334000" y="1795463"/>
            <a:ext cx="2514600" cy="1557337"/>
          </a:xfrm>
          <a:prstGeom prst="rect">
            <a:avLst/>
          </a:prstGeom>
          <a:noFill/>
        </p:spPr>
      </p:pic>
      <p:sp>
        <p:nvSpPr>
          <p:cNvPr id="12" name="TextBox 11"/>
          <p:cNvSpPr txBox="1"/>
          <p:nvPr/>
        </p:nvSpPr>
        <p:spPr>
          <a:xfrm>
            <a:off x="2133600" y="0"/>
            <a:ext cx="4648200" cy="769441"/>
          </a:xfrm>
          <a:prstGeom prst="rect">
            <a:avLst/>
          </a:prstGeom>
          <a:noFill/>
        </p:spPr>
        <p:txBody>
          <a:bodyPr wrap="square" rtlCol="0">
            <a:spAutoFit/>
          </a:bodyPr>
          <a:lstStyle/>
          <a:p>
            <a:pPr algn="ctr"/>
            <a:r>
              <a:rPr lang="en-US" sz="4400" b="1" dirty="0" err="1" smtClean="0">
                <a:solidFill>
                  <a:srgbClr val="FF0000"/>
                </a:solidFill>
              </a:rPr>
              <a:t>Củng</a:t>
            </a:r>
            <a:r>
              <a:rPr lang="en-US" sz="4400" b="1" dirty="0" smtClean="0">
                <a:solidFill>
                  <a:srgbClr val="FF0000"/>
                </a:solidFill>
              </a:rPr>
              <a:t> </a:t>
            </a:r>
            <a:r>
              <a:rPr lang="en-US" sz="4400" b="1" dirty="0" err="1" smtClean="0">
                <a:solidFill>
                  <a:srgbClr val="FF0000"/>
                </a:solidFill>
              </a:rPr>
              <a:t>cố</a:t>
            </a:r>
            <a:endParaRPr lang="en-US" sz="4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diamond(in)">
                                      <p:cBhvr>
                                        <p:cTn id="7" dur="2000"/>
                                        <p:tgtEl>
                                          <p:spTgt spid="14848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8483">
                                            <p:txEl>
                                              <p:pRg st="0" end="0"/>
                                            </p:txEl>
                                          </p:spTgt>
                                        </p:tgtEl>
                                        <p:attrNameLst>
                                          <p:attrName>style.visibility</p:attrName>
                                        </p:attrNameLst>
                                      </p:cBhvr>
                                      <p:to>
                                        <p:strVal val="visible"/>
                                      </p:to>
                                    </p:set>
                                    <p:animEffect transition="in" filter="diamond(in)">
                                      <p:cBhvr>
                                        <p:cTn id="10" dur="2000"/>
                                        <p:tgtEl>
                                          <p:spTgt spid="148483">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48490"/>
                                        </p:tgtEl>
                                        <p:attrNameLst>
                                          <p:attrName>style.visibility</p:attrName>
                                        </p:attrNameLst>
                                      </p:cBhvr>
                                      <p:to>
                                        <p:strVal val="visible"/>
                                      </p:to>
                                    </p:set>
                                    <p:animEffect transition="in" filter="diamond(in)">
                                      <p:cBhvr>
                                        <p:cTn id="13" dur="2000"/>
                                        <p:tgtEl>
                                          <p:spTgt spid="14849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8484"/>
                                        </p:tgtEl>
                                        <p:attrNameLst>
                                          <p:attrName>style.visibility</p:attrName>
                                        </p:attrNameLst>
                                      </p:cBhvr>
                                      <p:to>
                                        <p:strVal val="visible"/>
                                      </p:to>
                                    </p:set>
                                    <p:animEffect transition="in" filter="blinds(horizontal)">
                                      <p:cBhvr>
                                        <p:cTn id="18" dur="500"/>
                                        <p:tgtEl>
                                          <p:spTgt spid="148484"/>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148486"/>
                                        </p:tgtEl>
                                        <p:attrNameLst>
                                          <p:attrName>style.visibility</p:attrName>
                                        </p:attrNameLst>
                                      </p:cBhvr>
                                      <p:to>
                                        <p:strVal val="visible"/>
                                      </p:to>
                                    </p:set>
                                    <p:animEffect transition="in" filter="blinds(horizontal)">
                                      <p:cBhvr>
                                        <p:cTn id="22" dur="1000"/>
                                        <p:tgtEl>
                                          <p:spTgt spid="14848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8485"/>
                                        </p:tgtEl>
                                        <p:attrNameLst>
                                          <p:attrName>style.visibility</p:attrName>
                                        </p:attrNameLst>
                                      </p:cBhvr>
                                      <p:to>
                                        <p:strVal val="visible"/>
                                      </p:to>
                                    </p:set>
                                    <p:animEffect transition="in" filter="checkerboard(across)">
                                      <p:cBhvr>
                                        <p:cTn id="27" dur="500"/>
                                        <p:tgtEl>
                                          <p:spTgt spid="148485"/>
                                        </p:tgtEl>
                                      </p:cBhvr>
                                    </p:animEffect>
                                  </p:childTnLst>
                                </p:cTn>
                              </p:par>
                            </p:childTnLst>
                          </p:cTn>
                        </p:par>
                        <p:par>
                          <p:cTn id="28" fill="hold">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48487"/>
                                        </p:tgtEl>
                                        <p:attrNameLst>
                                          <p:attrName>style.visibility</p:attrName>
                                        </p:attrNameLst>
                                      </p:cBhvr>
                                      <p:to>
                                        <p:strVal val="visible"/>
                                      </p:to>
                                    </p:set>
                                    <p:animEffect transition="in" filter="randombar(horizontal)">
                                      <p:cBhvr>
                                        <p:cTn id="31" dur="1000"/>
                                        <p:tgtEl>
                                          <p:spTgt spid="148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P spid="148484" grpId="0"/>
      <p:bldP spid="148485" grpId="0"/>
      <p:bldP spid="148486" grpId="0"/>
      <p:bldP spid="1484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sz="half" idx="1"/>
          </p:nvPr>
        </p:nvSpPr>
        <p:spPr>
          <a:xfrm>
            <a:off x="457200" y="990600"/>
            <a:ext cx="8686800" cy="533400"/>
          </a:xfrm>
        </p:spPr>
        <p:txBody>
          <a:bodyPr/>
          <a:lstStyle/>
          <a:p>
            <a:pPr marL="0" indent="0" algn="just">
              <a:lnSpc>
                <a:spcPct val="80000"/>
              </a:lnSpc>
              <a:buNone/>
            </a:pPr>
            <a:r>
              <a:rPr lang="en-US" sz="2400" b="1" dirty="0" err="1">
                <a:solidFill>
                  <a:srgbClr val="FF3300"/>
                </a:solidFill>
                <a:latin typeface="Times New Roman" pitchFamily="18" charset="0"/>
              </a:rPr>
              <a:t>Hãy</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cho</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biết</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các</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đồ</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dùng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trong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gia</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đình</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sau</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đã</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ứng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dụng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cơ</a:t>
            </a:r>
            <a:r>
              <a:rPr lang="en-US" sz="2400" b="1" dirty="0">
                <a:solidFill>
                  <a:srgbClr val="FF3300"/>
                </a:solidFill>
                <a:latin typeface="Times New Roman" pitchFamily="18" charset="0"/>
              </a:rPr>
              <a:t> </a:t>
            </a:r>
            <a:r>
              <a:rPr lang="en-US" sz="2400" b="1" dirty="0" err="1" smtClean="0">
                <a:solidFill>
                  <a:srgbClr val="FF3300"/>
                </a:solidFill>
                <a:latin typeface="Times New Roman" pitchFamily="18" charset="0"/>
              </a:rPr>
              <a:t>cấu</a:t>
            </a:r>
            <a:r>
              <a:rPr lang="en-US" sz="2400" b="1" dirty="0">
                <a:solidFill>
                  <a:srgbClr val="FF3300"/>
                </a:solidFill>
                <a:latin typeface="Times New Roman" pitchFamily="18" charset="0"/>
              </a:rPr>
              <a:t> </a:t>
            </a:r>
            <a:r>
              <a:rPr lang="en-US" sz="2400" b="1" dirty="0" err="1" smtClean="0">
                <a:solidFill>
                  <a:srgbClr val="FF3300"/>
                </a:solidFill>
                <a:latin typeface="Times New Roman" pitchFamily="18" charset="0"/>
              </a:rPr>
              <a:t>biến</a:t>
            </a:r>
            <a:r>
              <a:rPr lang="en-US" sz="2400" b="1" dirty="0" smtClean="0">
                <a:solidFill>
                  <a:srgbClr val="FF3300"/>
                </a:solidFill>
                <a:latin typeface="Times New Roman" pitchFamily="18" charset="0"/>
              </a:rPr>
              <a:t> </a:t>
            </a:r>
            <a:r>
              <a:rPr lang="en-US" sz="2400" b="1" dirty="0" err="1">
                <a:solidFill>
                  <a:srgbClr val="FF3300"/>
                </a:solidFill>
                <a:latin typeface="Times New Roman" pitchFamily="18" charset="0"/>
              </a:rPr>
              <a:t>đổi</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chuyển</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động</a:t>
            </a:r>
            <a:r>
              <a:rPr lang="en-US" sz="2400" b="1" dirty="0">
                <a:solidFill>
                  <a:srgbClr val="FF3300"/>
                </a:solidFill>
                <a:latin typeface="Times New Roman" pitchFamily="18" charset="0"/>
              </a:rPr>
              <a:t> </a:t>
            </a:r>
            <a:r>
              <a:rPr lang="en-US" sz="2400" b="1" dirty="0" err="1">
                <a:solidFill>
                  <a:srgbClr val="FF3300"/>
                </a:solidFill>
                <a:latin typeface="Times New Roman" pitchFamily="18" charset="0"/>
              </a:rPr>
              <a:t>nào</a:t>
            </a:r>
            <a:r>
              <a:rPr lang="en-US" sz="2400" b="1" dirty="0">
                <a:solidFill>
                  <a:srgbClr val="FF3300"/>
                </a:solidFill>
                <a:latin typeface="Times New Roman" pitchFamily="18" charset="0"/>
              </a:rPr>
              <a:t> ?</a:t>
            </a:r>
          </a:p>
        </p:txBody>
      </p:sp>
      <p:pic>
        <p:nvPicPr>
          <p:cNvPr id="150532" name="Picture 4" descr="quat"/>
          <p:cNvPicPr>
            <a:picLocks noChangeAspect="1" noChangeArrowheads="1" noCrop="1"/>
          </p:cNvPicPr>
          <p:nvPr/>
        </p:nvPicPr>
        <p:blipFill>
          <a:blip r:embed="rId3"/>
          <a:srcRect/>
          <a:stretch>
            <a:fillRect/>
          </a:stretch>
        </p:blipFill>
        <p:spPr bwMode="auto">
          <a:xfrm>
            <a:off x="3200400" y="1752600"/>
            <a:ext cx="2362200" cy="2057400"/>
          </a:xfrm>
          <a:prstGeom prst="rect">
            <a:avLst/>
          </a:prstGeom>
          <a:noFill/>
          <a:ln w="9525">
            <a:noFill/>
            <a:miter lim="800000"/>
            <a:headEnd/>
            <a:tailEnd/>
          </a:ln>
        </p:spPr>
      </p:pic>
      <p:pic>
        <p:nvPicPr>
          <p:cNvPr id="150533" name="Picture 5" descr="moto"/>
          <p:cNvPicPr>
            <a:picLocks noChangeAspect="1" noChangeArrowheads="1" noCrop="1"/>
          </p:cNvPicPr>
          <p:nvPr/>
        </p:nvPicPr>
        <p:blipFill>
          <a:blip r:embed="rId4"/>
          <a:srcRect/>
          <a:stretch>
            <a:fillRect/>
          </a:stretch>
        </p:blipFill>
        <p:spPr bwMode="auto">
          <a:xfrm>
            <a:off x="395288" y="1752600"/>
            <a:ext cx="2232025" cy="1609725"/>
          </a:xfrm>
          <a:prstGeom prst="rect">
            <a:avLst/>
          </a:prstGeom>
          <a:noFill/>
          <a:ln w="9525">
            <a:noFill/>
            <a:miter lim="800000"/>
            <a:headEnd/>
            <a:tailEnd/>
          </a:ln>
        </p:spPr>
      </p:pic>
      <p:pic>
        <p:nvPicPr>
          <p:cNvPr id="150534" name="Picture 6" descr="piston2"/>
          <p:cNvPicPr>
            <a:picLocks noChangeAspect="1" noChangeArrowheads="1" noCrop="1"/>
          </p:cNvPicPr>
          <p:nvPr/>
        </p:nvPicPr>
        <p:blipFill>
          <a:blip r:embed="rId5"/>
          <a:srcRect/>
          <a:stretch>
            <a:fillRect/>
          </a:stretch>
        </p:blipFill>
        <p:spPr bwMode="auto">
          <a:xfrm>
            <a:off x="466725" y="3624263"/>
            <a:ext cx="1944688" cy="1511300"/>
          </a:xfrm>
          <a:prstGeom prst="rect">
            <a:avLst/>
          </a:prstGeom>
          <a:noFill/>
          <a:ln w="9525">
            <a:noFill/>
            <a:miter lim="800000"/>
            <a:headEnd/>
            <a:tailEnd/>
          </a:ln>
        </p:spPr>
      </p:pic>
      <p:pic>
        <p:nvPicPr>
          <p:cNvPr id="150535" name="Picture 7" descr="voi nuoc"/>
          <p:cNvPicPr>
            <a:picLocks noChangeAspect="1" noChangeArrowheads="1" noCrop="1"/>
          </p:cNvPicPr>
          <p:nvPr/>
        </p:nvPicPr>
        <p:blipFill>
          <a:blip r:embed="rId6"/>
          <a:srcRect/>
          <a:stretch>
            <a:fillRect/>
          </a:stretch>
        </p:blipFill>
        <p:spPr bwMode="auto">
          <a:xfrm>
            <a:off x="5943600" y="1828800"/>
            <a:ext cx="2590800" cy="1827213"/>
          </a:xfrm>
          <a:prstGeom prst="rect">
            <a:avLst/>
          </a:prstGeom>
          <a:noFill/>
          <a:ln w="9525">
            <a:noFill/>
            <a:miter lim="800000"/>
            <a:headEnd/>
            <a:tailEnd/>
          </a:ln>
        </p:spPr>
      </p:pic>
      <p:sp>
        <p:nvSpPr>
          <p:cNvPr id="150536" name="Text Box 8"/>
          <p:cNvSpPr txBox="1">
            <a:spLocks noChangeArrowheads="1"/>
          </p:cNvSpPr>
          <p:nvPr/>
        </p:nvSpPr>
        <p:spPr bwMode="auto">
          <a:xfrm>
            <a:off x="304800" y="5410200"/>
            <a:ext cx="2286000" cy="701675"/>
          </a:xfrm>
          <a:prstGeom prst="rect">
            <a:avLst/>
          </a:prstGeom>
          <a:noFill/>
          <a:ln w="9525">
            <a:noFill/>
            <a:miter lim="800000"/>
            <a:headEnd/>
            <a:tailEnd/>
          </a:ln>
          <a:effectLst/>
        </p:spPr>
        <p:txBody>
          <a:bodyPr>
            <a:spAutoFit/>
          </a:bodyPr>
          <a:lstStyle/>
          <a:p>
            <a:pPr>
              <a:spcBef>
                <a:spcPct val="50000"/>
              </a:spcBef>
            </a:pPr>
            <a:r>
              <a:rPr lang="en-US" sz="2000">
                <a:latin typeface="Times New Roman" pitchFamily="18" charset="0"/>
              </a:rPr>
              <a:t>Ứng dụng cơ cấu tay quay – con trượt</a:t>
            </a:r>
          </a:p>
        </p:txBody>
      </p:sp>
      <p:sp>
        <p:nvSpPr>
          <p:cNvPr id="150537" name="Text Box 9"/>
          <p:cNvSpPr txBox="1">
            <a:spLocks noChangeArrowheads="1"/>
          </p:cNvSpPr>
          <p:nvPr/>
        </p:nvSpPr>
        <p:spPr bwMode="auto">
          <a:xfrm>
            <a:off x="3200400" y="4191000"/>
            <a:ext cx="1828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50538" name="Text Box 10"/>
          <p:cNvSpPr txBox="1">
            <a:spLocks noChangeArrowheads="1"/>
          </p:cNvSpPr>
          <p:nvPr/>
        </p:nvSpPr>
        <p:spPr bwMode="auto">
          <a:xfrm>
            <a:off x="6096000" y="4038600"/>
            <a:ext cx="2819400" cy="762000"/>
          </a:xfrm>
          <a:prstGeom prst="rect">
            <a:avLst/>
          </a:prstGeom>
          <a:noFill/>
          <a:ln w="9525">
            <a:noFill/>
            <a:miter lim="800000"/>
            <a:headEnd/>
            <a:tailEnd/>
          </a:ln>
          <a:effectLst/>
        </p:spPr>
        <p:txBody>
          <a:bodyPr>
            <a:spAutoFit/>
          </a:bodyPr>
          <a:lstStyle/>
          <a:p>
            <a:pPr algn="ctr">
              <a:lnSpc>
                <a:spcPct val="90000"/>
              </a:lnSpc>
              <a:spcBef>
                <a:spcPct val="20000"/>
              </a:spcBef>
            </a:pPr>
            <a:r>
              <a:rPr lang="en-US" sz="2200">
                <a:latin typeface="Times New Roman" pitchFamily="18" charset="0"/>
              </a:rPr>
              <a:t>Ứng dụng cơ cấu</a:t>
            </a:r>
          </a:p>
          <a:p>
            <a:pPr algn="ctr">
              <a:lnSpc>
                <a:spcPct val="90000"/>
              </a:lnSpc>
              <a:spcBef>
                <a:spcPct val="20000"/>
              </a:spcBef>
            </a:pPr>
            <a:r>
              <a:rPr lang="en-US" sz="2200">
                <a:latin typeface="Times New Roman" pitchFamily="18" charset="0"/>
              </a:rPr>
              <a:t> vít –đai ốc </a:t>
            </a:r>
          </a:p>
        </p:txBody>
      </p:sp>
      <p:sp>
        <p:nvSpPr>
          <p:cNvPr id="150539" name="Text Box 11"/>
          <p:cNvSpPr txBox="1">
            <a:spLocks noChangeArrowheads="1"/>
          </p:cNvSpPr>
          <p:nvPr/>
        </p:nvSpPr>
        <p:spPr bwMode="auto">
          <a:xfrm>
            <a:off x="3200400" y="3886200"/>
            <a:ext cx="2590800" cy="1298575"/>
          </a:xfrm>
          <a:prstGeom prst="rect">
            <a:avLst/>
          </a:prstGeom>
          <a:noFill/>
          <a:ln w="9525">
            <a:noFill/>
            <a:miter lim="800000"/>
            <a:headEnd/>
            <a:tailEnd/>
          </a:ln>
          <a:effectLst/>
        </p:spPr>
        <p:txBody>
          <a:bodyPr>
            <a:spAutoFit/>
          </a:bodyPr>
          <a:lstStyle/>
          <a:p>
            <a:pPr>
              <a:lnSpc>
                <a:spcPct val="80000"/>
              </a:lnSpc>
              <a:spcBef>
                <a:spcPct val="25000"/>
              </a:spcBef>
              <a:buFont typeface="Wingdings" pitchFamily="2" charset="2"/>
              <a:buNone/>
            </a:pPr>
            <a:r>
              <a:rPr lang="en-US" sz="2000">
                <a:solidFill>
                  <a:srgbClr val="0000FF"/>
                </a:solidFill>
                <a:latin typeface="Times New Roman" pitchFamily="18" charset="0"/>
              </a:rPr>
              <a:t>Trong quạt máy </a:t>
            </a:r>
          </a:p>
          <a:p>
            <a:pPr>
              <a:lnSpc>
                <a:spcPct val="80000"/>
              </a:lnSpc>
              <a:spcBef>
                <a:spcPct val="25000"/>
              </a:spcBef>
              <a:buFont typeface="Wingdings" pitchFamily="2" charset="2"/>
              <a:buNone/>
            </a:pPr>
            <a:r>
              <a:rPr lang="en-US" sz="2000">
                <a:solidFill>
                  <a:srgbClr val="0000FF"/>
                </a:solidFill>
                <a:latin typeface="Times New Roman" pitchFamily="18" charset="0"/>
              </a:rPr>
              <a:t>(có tuốc năng)</a:t>
            </a:r>
          </a:p>
          <a:p>
            <a:pPr>
              <a:lnSpc>
                <a:spcPct val="80000"/>
              </a:lnSpc>
              <a:spcBef>
                <a:spcPct val="25000"/>
              </a:spcBef>
              <a:buFont typeface="Wingdings" pitchFamily="2" charset="2"/>
              <a:buNone/>
            </a:pPr>
            <a:r>
              <a:rPr lang="en-US" sz="2000">
                <a:solidFill>
                  <a:srgbClr val="0000FF"/>
                </a:solidFill>
                <a:latin typeface="Times New Roman" pitchFamily="18" charset="0"/>
              </a:rPr>
              <a:t> ứng dụng cơ cấu tay </a:t>
            </a:r>
          </a:p>
          <a:p>
            <a:pPr>
              <a:lnSpc>
                <a:spcPct val="80000"/>
              </a:lnSpc>
              <a:spcBef>
                <a:spcPct val="25000"/>
              </a:spcBef>
              <a:buFont typeface="Wingdings" pitchFamily="2" charset="2"/>
              <a:buNone/>
            </a:pPr>
            <a:r>
              <a:rPr lang="en-US" sz="2000">
                <a:solidFill>
                  <a:srgbClr val="0000FF"/>
                </a:solidFill>
                <a:latin typeface="Times New Roman" pitchFamily="18" charset="0"/>
              </a:rPr>
              <a:t>quay – thanh lắc.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2" fill="hold" grpId="0" nodeType="with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additive="base">
                                        <p:cTn id="7" dur="500" fill="hold"/>
                                        <p:tgtEl>
                                          <p:spTgt spid="1505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0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150533"/>
                                        </p:tgtEl>
                                        <p:attrNameLst>
                                          <p:attrName>style.visibility</p:attrName>
                                        </p:attrNameLst>
                                      </p:cBhvr>
                                      <p:to>
                                        <p:strVal val="visible"/>
                                      </p:to>
                                    </p:set>
                                    <p:animEffect transition="in" filter="wedge">
                                      <p:cBhvr>
                                        <p:cTn id="13" dur="2000"/>
                                        <p:tgtEl>
                                          <p:spTgt spid="150533"/>
                                        </p:tgtEl>
                                      </p:cBhvr>
                                    </p:animEffect>
                                  </p:childTnLst>
                                </p:cTn>
                              </p:par>
                              <p:par>
                                <p:cTn id="14" presetID="20" presetClass="entr" presetSubtype="0" fill="hold" nodeType="withEffect">
                                  <p:stCondLst>
                                    <p:cond delay="0"/>
                                  </p:stCondLst>
                                  <p:childTnLst>
                                    <p:set>
                                      <p:cBhvr>
                                        <p:cTn id="15" dur="1" fill="hold">
                                          <p:stCondLst>
                                            <p:cond delay="0"/>
                                          </p:stCondLst>
                                        </p:cTn>
                                        <p:tgtEl>
                                          <p:spTgt spid="150534"/>
                                        </p:tgtEl>
                                        <p:attrNameLst>
                                          <p:attrName>style.visibility</p:attrName>
                                        </p:attrNameLst>
                                      </p:cBhvr>
                                      <p:to>
                                        <p:strVal val="visible"/>
                                      </p:to>
                                    </p:set>
                                    <p:animEffect transition="in" filter="wedge">
                                      <p:cBhvr>
                                        <p:cTn id="16" dur="2000"/>
                                        <p:tgtEl>
                                          <p:spTgt spid="150534"/>
                                        </p:tgtEl>
                                      </p:cBhvr>
                                    </p:animEffect>
                                  </p:childTnLst>
                                </p:cTn>
                              </p:par>
                              <p:par>
                                <p:cTn id="17" presetID="20" presetClass="entr" presetSubtype="0" fill="hold" nodeType="withEffect">
                                  <p:stCondLst>
                                    <p:cond delay="0"/>
                                  </p:stCondLst>
                                  <p:childTnLst>
                                    <p:set>
                                      <p:cBhvr>
                                        <p:cTn id="18" dur="1" fill="hold">
                                          <p:stCondLst>
                                            <p:cond delay="0"/>
                                          </p:stCondLst>
                                        </p:cTn>
                                        <p:tgtEl>
                                          <p:spTgt spid="150532"/>
                                        </p:tgtEl>
                                        <p:attrNameLst>
                                          <p:attrName>style.visibility</p:attrName>
                                        </p:attrNameLst>
                                      </p:cBhvr>
                                      <p:to>
                                        <p:strVal val="visible"/>
                                      </p:to>
                                    </p:set>
                                    <p:animEffect transition="in" filter="wedge">
                                      <p:cBhvr>
                                        <p:cTn id="19" dur="2000"/>
                                        <p:tgtEl>
                                          <p:spTgt spid="150532"/>
                                        </p:tgtEl>
                                      </p:cBhvr>
                                    </p:animEffect>
                                  </p:childTnLst>
                                </p:cTn>
                              </p:par>
                              <p:par>
                                <p:cTn id="20" presetID="20" presetClass="entr" presetSubtype="0" fill="hold" nodeType="withEffect">
                                  <p:stCondLst>
                                    <p:cond delay="0"/>
                                  </p:stCondLst>
                                  <p:childTnLst>
                                    <p:set>
                                      <p:cBhvr>
                                        <p:cTn id="21" dur="1" fill="hold">
                                          <p:stCondLst>
                                            <p:cond delay="0"/>
                                          </p:stCondLst>
                                        </p:cTn>
                                        <p:tgtEl>
                                          <p:spTgt spid="150535"/>
                                        </p:tgtEl>
                                        <p:attrNameLst>
                                          <p:attrName>style.visibility</p:attrName>
                                        </p:attrNameLst>
                                      </p:cBhvr>
                                      <p:to>
                                        <p:strVal val="visible"/>
                                      </p:to>
                                    </p:set>
                                    <p:animEffect transition="in" filter="wedge">
                                      <p:cBhvr>
                                        <p:cTn id="22" dur="2000"/>
                                        <p:tgtEl>
                                          <p:spTgt spid="15053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0536"/>
                                        </p:tgtEl>
                                        <p:attrNameLst>
                                          <p:attrName>style.visibility</p:attrName>
                                        </p:attrNameLst>
                                      </p:cBhvr>
                                      <p:to>
                                        <p:strVal val="visible"/>
                                      </p:to>
                                    </p:set>
                                    <p:animEffect transition="in" filter="box(in)">
                                      <p:cBhvr>
                                        <p:cTn id="27" dur="500"/>
                                        <p:tgtEl>
                                          <p:spTgt spid="150536"/>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150539"/>
                                        </p:tgtEl>
                                        <p:attrNameLst>
                                          <p:attrName>style.visibility</p:attrName>
                                        </p:attrNameLst>
                                      </p:cBhvr>
                                      <p:to>
                                        <p:strVal val="visible"/>
                                      </p:to>
                                    </p:set>
                                    <p:animEffect transition="in" filter="wedge">
                                      <p:cBhvr>
                                        <p:cTn id="32" dur="2000"/>
                                        <p:tgtEl>
                                          <p:spTgt spid="15053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50538"/>
                                        </p:tgtEl>
                                        <p:attrNameLst>
                                          <p:attrName>style.visibility</p:attrName>
                                        </p:attrNameLst>
                                      </p:cBhvr>
                                      <p:to>
                                        <p:strVal val="visible"/>
                                      </p:to>
                                    </p:set>
                                    <p:animEffect transition="in" filter="wheel(4)">
                                      <p:cBhvr>
                                        <p:cTn id="37" dur="2000"/>
                                        <p:tgtEl>
                                          <p:spTgt spid="150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6" grpId="0"/>
      <p:bldP spid="150538" grpId="0"/>
      <p:bldP spid="1505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304800" y="1066800"/>
            <a:ext cx="8534400" cy="1200329"/>
          </a:xfrm>
          <a:prstGeom prst="rect">
            <a:avLst/>
          </a:prstGeom>
          <a:noFill/>
          <a:ln w="9525">
            <a:noFill/>
            <a:miter lim="800000"/>
            <a:headEnd/>
            <a:tailEnd/>
          </a:ln>
          <a:effectLst/>
        </p:spPr>
        <p:txBody>
          <a:bodyPr>
            <a:spAutoFit/>
          </a:bodyPr>
          <a:lstStyle/>
          <a:p>
            <a:pPr>
              <a:spcBef>
                <a:spcPct val="50000"/>
              </a:spcBef>
            </a:pPr>
            <a:r>
              <a:rPr lang="en-US" sz="2400" dirty="0">
                <a:latin typeface="Times New Roman" pitchFamily="18" charset="0"/>
              </a:rPr>
              <a:t>- </a:t>
            </a:r>
            <a:r>
              <a:rPr lang="en-US" sz="2400" dirty="0" err="1">
                <a:latin typeface="Times New Roman" pitchFamily="18" charset="0"/>
              </a:rPr>
              <a:t>Để</a:t>
            </a:r>
            <a:r>
              <a:rPr lang="en-US" sz="24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dạng</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ban </a:t>
            </a:r>
            <a:r>
              <a:rPr lang="en-US" sz="2400" dirty="0" err="1">
                <a:latin typeface="Times New Roman" pitchFamily="18" charset="0"/>
              </a:rPr>
              <a:t>đầu</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dạng</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khác</a:t>
            </a:r>
            <a:r>
              <a:rPr lang="en-US" sz="2400" dirty="0">
                <a:latin typeface="Times New Roman" pitchFamily="18" charset="0"/>
              </a:rPr>
              <a:t> </a:t>
            </a:r>
            <a:r>
              <a:rPr lang="en-US" sz="2400" dirty="0" err="1">
                <a:latin typeface="Times New Roman" pitchFamily="18" charset="0"/>
              </a:rPr>
              <a:t>cung</a:t>
            </a:r>
            <a:r>
              <a:rPr lang="en-US" sz="2400" dirty="0">
                <a:latin typeface="Times New Roman" pitchFamily="18" charset="0"/>
              </a:rPr>
              <a:t> </a:t>
            </a:r>
            <a:r>
              <a:rPr lang="en-US" sz="2400" dirty="0" err="1">
                <a:latin typeface="Times New Roman" pitchFamily="18" charset="0"/>
              </a:rPr>
              <a:t>cấp</a:t>
            </a:r>
            <a:r>
              <a:rPr lang="en-US" sz="2400" dirty="0">
                <a:latin typeface="Times New Roman" pitchFamily="18" charset="0"/>
              </a:rPr>
              <a:t> </a:t>
            </a:r>
            <a:r>
              <a:rPr lang="en-US" sz="2400" dirty="0" err="1">
                <a:latin typeface="Times New Roman" pitchFamily="18" charset="0"/>
              </a:rPr>
              <a:t>cho</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bộ</a:t>
            </a:r>
            <a:r>
              <a:rPr lang="en-US" sz="2400" dirty="0">
                <a:latin typeface="Times New Roman" pitchFamily="18" charset="0"/>
              </a:rPr>
              <a:t> </a:t>
            </a:r>
            <a:r>
              <a:rPr lang="en-US" sz="2400" dirty="0" err="1">
                <a:latin typeface="Times New Roman" pitchFamily="18" charset="0"/>
              </a:rPr>
              <a:t>phận</a:t>
            </a:r>
            <a:r>
              <a:rPr lang="en-US" sz="2400" dirty="0">
                <a:latin typeface="Times New Roman" pitchFamily="18" charset="0"/>
              </a:rPr>
              <a:t> </a:t>
            </a:r>
            <a:r>
              <a:rPr lang="en-US" sz="2400" dirty="0" err="1">
                <a:latin typeface="Times New Roman" pitchFamily="18" charset="0"/>
              </a:rPr>
              <a:t>của</a:t>
            </a:r>
            <a:r>
              <a:rPr lang="en-US" sz="2400" dirty="0">
                <a:latin typeface="Times New Roman" pitchFamily="18" charset="0"/>
              </a:rPr>
              <a:t> </a:t>
            </a:r>
            <a:r>
              <a:rPr lang="en-US" sz="2400" dirty="0" err="1">
                <a:latin typeface="Times New Roman" pitchFamily="18" charset="0"/>
              </a:rPr>
              <a:t>máy</a:t>
            </a:r>
            <a:r>
              <a:rPr lang="en-US" sz="2400" dirty="0">
                <a:latin typeface="Times New Roman" pitchFamily="18" charset="0"/>
              </a:rPr>
              <a:t> </a:t>
            </a:r>
            <a:r>
              <a:rPr lang="en-US" sz="2400" dirty="0" err="1">
                <a:latin typeface="Times New Roman" pitchFamily="18" charset="0"/>
              </a:rPr>
              <a:t>và</a:t>
            </a:r>
            <a:r>
              <a:rPr lang="en-US" sz="2400" dirty="0">
                <a:latin typeface="Times New Roman" pitchFamily="18" charset="0"/>
              </a:rPr>
              <a:t> </a:t>
            </a:r>
            <a:r>
              <a:rPr lang="en-US" sz="2400" dirty="0" err="1">
                <a:latin typeface="Times New Roman" pitchFamily="18" charset="0"/>
              </a:rPr>
              <a:t>thiết</a:t>
            </a:r>
            <a:r>
              <a:rPr lang="en-US" sz="2400" dirty="0">
                <a:latin typeface="Times New Roman" pitchFamily="18" charset="0"/>
              </a:rPr>
              <a:t> </a:t>
            </a:r>
            <a:r>
              <a:rPr lang="en-US" sz="2400" dirty="0" err="1">
                <a:latin typeface="Times New Roman" pitchFamily="18" charset="0"/>
              </a:rPr>
              <a:t>bị</a:t>
            </a:r>
            <a:r>
              <a:rPr lang="en-US" sz="2400" dirty="0">
                <a:latin typeface="Times New Roman" pitchFamily="18" charset="0"/>
              </a:rPr>
              <a:t> </a:t>
            </a:r>
            <a:r>
              <a:rPr lang="en-US" sz="2400" dirty="0" err="1">
                <a:latin typeface="Times New Roman" pitchFamily="18" charset="0"/>
              </a:rPr>
              <a:t>nhằm</a:t>
            </a:r>
            <a:r>
              <a:rPr lang="en-US" sz="2400" dirty="0">
                <a:latin typeface="Times New Roman" pitchFamily="18" charset="0"/>
              </a:rPr>
              <a:t> </a:t>
            </a:r>
            <a:r>
              <a:rPr lang="en-US" sz="2400" dirty="0" err="1">
                <a:latin typeface="Times New Roman" pitchFamily="18" charset="0"/>
              </a:rPr>
              <a:t>thực</a:t>
            </a:r>
            <a:r>
              <a:rPr lang="en-US" sz="2400" dirty="0">
                <a:latin typeface="Times New Roman" pitchFamily="18" charset="0"/>
              </a:rPr>
              <a:t> </a:t>
            </a:r>
            <a:r>
              <a:rPr lang="en-US" sz="2400" dirty="0" err="1">
                <a:latin typeface="Times New Roman" pitchFamily="18" charset="0"/>
              </a:rPr>
              <a:t>hiện</a:t>
            </a:r>
            <a:r>
              <a:rPr lang="en-US" sz="2400" dirty="0">
                <a:latin typeface="Times New Roman" pitchFamily="18" charset="0"/>
              </a:rPr>
              <a:t> </a:t>
            </a:r>
            <a:r>
              <a:rPr lang="en-US" sz="2400" dirty="0" err="1">
                <a:latin typeface="Times New Roman" pitchFamily="18" charset="0"/>
              </a:rPr>
              <a:t>những</a:t>
            </a:r>
            <a:r>
              <a:rPr lang="en-US" sz="2400" dirty="0">
                <a:latin typeface="Times New Roman" pitchFamily="18" charset="0"/>
              </a:rPr>
              <a:t> </a:t>
            </a:r>
            <a:r>
              <a:rPr lang="en-US" sz="2400" dirty="0" err="1">
                <a:latin typeface="Times New Roman" pitchFamily="18" charset="0"/>
              </a:rPr>
              <a:t>nhiệm</a:t>
            </a:r>
            <a:r>
              <a:rPr lang="en-US" sz="2400" dirty="0">
                <a:latin typeface="Times New Roman" pitchFamily="18" charset="0"/>
              </a:rPr>
              <a:t> </a:t>
            </a:r>
            <a:r>
              <a:rPr lang="en-US" sz="2400" dirty="0" err="1">
                <a:latin typeface="Times New Roman" pitchFamily="18" charset="0"/>
              </a:rPr>
              <a:t>vụ</a:t>
            </a:r>
            <a:r>
              <a:rPr lang="en-US" sz="2400" dirty="0">
                <a:latin typeface="Times New Roman" pitchFamily="18" charset="0"/>
              </a:rPr>
              <a:t> </a:t>
            </a:r>
            <a:r>
              <a:rPr lang="en-US" sz="2400" dirty="0" err="1">
                <a:latin typeface="Times New Roman" pitchFamily="18" charset="0"/>
              </a:rPr>
              <a:t>nhất</a:t>
            </a:r>
            <a:r>
              <a:rPr lang="en-US" sz="2400" dirty="0">
                <a:latin typeface="Times New Roman" pitchFamily="18" charset="0"/>
              </a:rPr>
              <a:t> </a:t>
            </a:r>
            <a:r>
              <a:rPr lang="en-US" sz="2400" dirty="0" err="1">
                <a:latin typeface="Times New Roman" pitchFamily="18" charset="0"/>
              </a:rPr>
              <a:t>định</a:t>
            </a:r>
            <a:r>
              <a:rPr lang="en-US" sz="2400" dirty="0">
                <a:latin typeface="Times New Roman" pitchFamily="18" charset="0"/>
              </a:rPr>
              <a:t>.</a:t>
            </a:r>
          </a:p>
        </p:txBody>
      </p:sp>
      <p:sp>
        <p:nvSpPr>
          <p:cNvPr id="5" name="Text Box 22"/>
          <p:cNvSpPr txBox="1">
            <a:spLocks noChangeArrowheads="1"/>
          </p:cNvSpPr>
          <p:nvPr/>
        </p:nvSpPr>
        <p:spPr bwMode="auto">
          <a:xfrm>
            <a:off x="228600" y="2438400"/>
            <a:ext cx="8077200" cy="1200329"/>
          </a:xfrm>
          <a:prstGeom prst="rect">
            <a:avLst/>
          </a:prstGeom>
          <a:noFill/>
          <a:ln w="9525">
            <a:noFill/>
            <a:miter lim="800000"/>
            <a:headEnd/>
            <a:tailEnd/>
          </a:ln>
          <a:effectLst/>
        </p:spPr>
        <p:txBody>
          <a:bodyPr>
            <a:spAutoFit/>
          </a:bodyPr>
          <a:lstStyle/>
          <a:p>
            <a:pPr>
              <a:spcBef>
                <a:spcPct val="50000"/>
              </a:spcBef>
            </a:pPr>
            <a:r>
              <a:rPr lang="en-US" dirty="0"/>
              <a:t>- </a:t>
            </a:r>
            <a:r>
              <a:rPr lang="en-US" sz="2400" dirty="0" err="1">
                <a:latin typeface="Times New Roman" pitchFamily="18" charset="0"/>
              </a:rPr>
              <a:t>Từ</a:t>
            </a:r>
            <a:r>
              <a:rPr lang="en-US" sz="2400" dirty="0">
                <a:latin typeface="Times New Roman" pitchFamily="18" charset="0"/>
              </a:rPr>
              <a:t> </a:t>
            </a:r>
            <a:r>
              <a:rPr lang="en-US" sz="2400" dirty="0" err="1">
                <a:latin typeface="Times New Roman" pitchFamily="18" charset="0"/>
              </a:rPr>
              <a:t>một</a:t>
            </a:r>
            <a:r>
              <a:rPr lang="en-US" sz="2400" dirty="0">
                <a:latin typeface="Times New Roman" pitchFamily="18" charset="0"/>
              </a:rPr>
              <a:t> </a:t>
            </a:r>
            <a:r>
              <a:rPr lang="en-US" sz="2400" dirty="0" err="1">
                <a:latin typeface="Times New Roman" pitchFamily="18" charset="0"/>
              </a:rPr>
              <a:t>dạng</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ban </a:t>
            </a:r>
            <a:r>
              <a:rPr lang="en-US" sz="2400" dirty="0" err="1">
                <a:latin typeface="Times New Roman" pitchFamily="18" charset="0"/>
              </a:rPr>
              <a:t>đầu</a:t>
            </a:r>
            <a:r>
              <a:rPr lang="en-US" sz="2400" dirty="0">
                <a:latin typeface="Times New Roman" pitchFamily="18" charset="0"/>
              </a:rPr>
              <a:t>, </a:t>
            </a:r>
            <a:r>
              <a:rPr lang="en-US" sz="2400" dirty="0" err="1">
                <a:latin typeface="Times New Roman" pitchFamily="18" charset="0"/>
              </a:rPr>
              <a:t>muốn</a:t>
            </a:r>
            <a:r>
              <a:rPr lang="en-US" sz="24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các</a:t>
            </a:r>
            <a:r>
              <a:rPr lang="en-US" sz="2400" dirty="0">
                <a:latin typeface="Times New Roman" pitchFamily="18" charset="0"/>
              </a:rPr>
              <a:t> </a:t>
            </a:r>
            <a:r>
              <a:rPr lang="en-US" sz="2400" dirty="0" err="1">
                <a:latin typeface="Times New Roman" pitchFamily="18" charset="0"/>
              </a:rPr>
              <a:t>dạng</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khác</a:t>
            </a:r>
            <a:r>
              <a:rPr lang="en-US" sz="2400" dirty="0">
                <a:latin typeface="Times New Roman" pitchFamily="18" charset="0"/>
              </a:rPr>
              <a:t> </a:t>
            </a:r>
            <a:r>
              <a:rPr lang="en-US" sz="2400" dirty="0" err="1">
                <a:latin typeface="Times New Roman" pitchFamily="18" charset="0"/>
              </a:rPr>
              <a:t>cần</a:t>
            </a:r>
            <a:r>
              <a:rPr lang="en-US" sz="2400" dirty="0">
                <a:latin typeface="Times New Roman" pitchFamily="18" charset="0"/>
              </a:rPr>
              <a:t> </a:t>
            </a:r>
            <a:r>
              <a:rPr lang="en-US" sz="2400" dirty="0" err="1">
                <a:latin typeface="Times New Roman" pitchFamily="18" charset="0"/>
              </a:rPr>
              <a:t>phải</a:t>
            </a:r>
            <a:r>
              <a:rPr lang="en-US" sz="2400" dirty="0">
                <a:latin typeface="Times New Roman" pitchFamily="18" charset="0"/>
              </a:rPr>
              <a:t> </a:t>
            </a:r>
            <a:r>
              <a:rPr lang="en-US" sz="2400" dirty="0" err="1">
                <a:latin typeface="Times New Roman" pitchFamily="18" charset="0"/>
              </a:rPr>
              <a:t>có</a:t>
            </a:r>
            <a:r>
              <a:rPr lang="en-US" sz="2400" dirty="0">
                <a:latin typeface="Times New Roman" pitchFamily="18" charset="0"/>
              </a:rPr>
              <a:t> </a:t>
            </a:r>
            <a:r>
              <a:rPr lang="en-US" sz="2400" dirty="0" err="1">
                <a:latin typeface="Times New Roman" pitchFamily="18" charset="0"/>
              </a:rPr>
              <a:t>cơ</a:t>
            </a:r>
            <a:r>
              <a:rPr lang="en-US" sz="2400" dirty="0">
                <a:latin typeface="Times New Roman" pitchFamily="18" charset="0"/>
              </a:rPr>
              <a:t>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chúng</a:t>
            </a:r>
            <a:r>
              <a:rPr lang="en-US" sz="2400" dirty="0">
                <a:latin typeface="Times New Roman" pitchFamily="18" charset="0"/>
              </a:rPr>
              <a:t> </a:t>
            </a:r>
            <a:r>
              <a:rPr lang="en-US" sz="2400" dirty="0" err="1">
                <a:latin typeface="Times New Roman" pitchFamily="18" charset="0"/>
              </a:rPr>
              <a:t>gồm</a:t>
            </a:r>
            <a:r>
              <a:rPr lang="en-US" sz="2400" dirty="0">
                <a:latin typeface="Times New Roman" pitchFamily="18" charset="0"/>
              </a:rPr>
              <a:t>:</a:t>
            </a:r>
          </a:p>
        </p:txBody>
      </p:sp>
      <p:sp>
        <p:nvSpPr>
          <p:cNvPr id="6" name="Rectangle 15"/>
          <p:cNvSpPr>
            <a:spLocks noChangeArrowheads="1"/>
          </p:cNvSpPr>
          <p:nvPr/>
        </p:nvSpPr>
        <p:spPr bwMode="auto">
          <a:xfrm>
            <a:off x="609600" y="3733800"/>
            <a:ext cx="8137525" cy="935037"/>
          </a:xfrm>
          <a:prstGeom prst="rect">
            <a:avLst/>
          </a:prstGeom>
          <a:noFill/>
          <a:ln w="9525">
            <a:noFill/>
            <a:miter lim="800000"/>
            <a:headEnd/>
            <a:tailEnd/>
          </a:ln>
          <a:effectLst/>
        </p:spPr>
        <p:txBody>
          <a:bodyPr lIns="72000" rIns="72000"/>
          <a:lstStyle/>
          <a:p>
            <a:pPr marL="342900" indent="-342900" algn="just">
              <a:spcBef>
                <a:spcPct val="20000"/>
              </a:spcBef>
            </a:pPr>
            <a:r>
              <a:rPr lang="en-US" sz="2400" dirty="0">
                <a:latin typeface="Times New Roman" pitchFamily="18" charset="0"/>
              </a:rPr>
              <a:t>+ </a:t>
            </a:r>
            <a:r>
              <a:rPr lang="en-US" sz="2400" dirty="0" err="1">
                <a:latin typeface="Times New Roman" pitchFamily="18" charset="0"/>
              </a:rPr>
              <a:t>Cơ</a:t>
            </a:r>
            <a:r>
              <a:rPr lang="en-US" sz="2400" dirty="0">
                <a:latin typeface="Times New Roman" pitchFamily="18" charset="0"/>
              </a:rPr>
              <a:t>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quay </a:t>
            </a:r>
            <a:r>
              <a:rPr lang="en-US" sz="2400" dirty="0" err="1">
                <a:latin typeface="Times New Roman" pitchFamily="18" charset="0"/>
                <a:sym typeface="Wingdings" pitchFamily="2" charset="2"/>
              </a:rPr>
              <a:t>thành</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chuyển</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động</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tịnh</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tiến</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hoặc</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ngược</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lại</a:t>
            </a:r>
            <a:r>
              <a:rPr lang="en-US" sz="2400" dirty="0">
                <a:latin typeface="Times New Roman" pitchFamily="18" charset="0"/>
                <a:sym typeface="Wingdings" pitchFamily="2" charset="2"/>
              </a:rPr>
              <a:t>.</a:t>
            </a:r>
          </a:p>
        </p:txBody>
      </p:sp>
      <p:sp>
        <p:nvSpPr>
          <p:cNvPr id="7" name="Rectangle 16"/>
          <p:cNvSpPr>
            <a:spLocks noChangeArrowheads="1"/>
          </p:cNvSpPr>
          <p:nvPr/>
        </p:nvSpPr>
        <p:spPr bwMode="auto">
          <a:xfrm>
            <a:off x="533400" y="4724400"/>
            <a:ext cx="7920037" cy="936625"/>
          </a:xfrm>
          <a:prstGeom prst="rect">
            <a:avLst/>
          </a:prstGeom>
          <a:noFill/>
          <a:ln w="9525">
            <a:noFill/>
            <a:miter lim="800000"/>
            <a:headEnd/>
            <a:tailEnd/>
          </a:ln>
          <a:effectLst/>
        </p:spPr>
        <p:txBody>
          <a:bodyPr lIns="72000" rIns="72000"/>
          <a:lstStyle/>
          <a:p>
            <a:pPr marL="342900" indent="-342900" algn="just">
              <a:spcBef>
                <a:spcPct val="20000"/>
              </a:spcBef>
            </a:pPr>
            <a:r>
              <a:rPr lang="en-US" sz="2400" dirty="0">
                <a:latin typeface="Times New Roman" pitchFamily="18" charset="0"/>
              </a:rPr>
              <a:t>+ </a:t>
            </a:r>
            <a:r>
              <a:rPr lang="en-US" sz="2400" dirty="0" err="1">
                <a:latin typeface="Times New Roman" pitchFamily="18" charset="0"/>
              </a:rPr>
              <a:t>Cơ</a:t>
            </a:r>
            <a:r>
              <a:rPr lang="en-US" sz="2400" dirty="0">
                <a:latin typeface="Times New Roman" pitchFamily="18" charset="0"/>
              </a:rPr>
              <a:t>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quay </a:t>
            </a:r>
            <a:r>
              <a:rPr lang="en-US" sz="2400" dirty="0" err="1">
                <a:latin typeface="Times New Roman" pitchFamily="18" charset="0"/>
              </a:rPr>
              <a:t>thành</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chuyển</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động</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lắc</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hoặc</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ngược</a:t>
            </a:r>
            <a:r>
              <a:rPr lang="en-US" sz="2400" dirty="0">
                <a:latin typeface="Times New Roman" pitchFamily="18" charset="0"/>
                <a:sym typeface="Wingdings" pitchFamily="2" charset="2"/>
              </a:rPr>
              <a:t> </a:t>
            </a:r>
            <a:r>
              <a:rPr lang="en-US" sz="2400" dirty="0" err="1">
                <a:latin typeface="Times New Roman" pitchFamily="18" charset="0"/>
                <a:sym typeface="Wingdings" pitchFamily="2" charset="2"/>
              </a:rPr>
              <a:t>lại</a:t>
            </a:r>
            <a:r>
              <a:rPr lang="en-US" sz="2400" dirty="0">
                <a:latin typeface="Times New Roman" pitchFamily="18" charset="0"/>
                <a:sym typeface="Wingdings" pitchFamily="2" charset="2"/>
              </a:rPr>
              <a:t>.</a:t>
            </a:r>
          </a:p>
        </p:txBody>
      </p:sp>
      <p:sp>
        <p:nvSpPr>
          <p:cNvPr id="8" name="Text Box 3"/>
          <p:cNvSpPr txBox="1">
            <a:spLocks noChangeArrowheads="1"/>
          </p:cNvSpPr>
          <p:nvPr/>
        </p:nvSpPr>
        <p:spPr bwMode="auto">
          <a:xfrm>
            <a:off x="0" y="0"/>
            <a:ext cx="6553200" cy="523220"/>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2060"/>
                </a:solidFill>
                <a:latin typeface="Times New Roman" pitchFamily="18" charset="0"/>
              </a:rPr>
              <a:t>I/ </a:t>
            </a:r>
            <a:r>
              <a:rPr lang="en-US" sz="2800" b="1" dirty="0" err="1">
                <a:solidFill>
                  <a:srgbClr val="002060"/>
                </a:solidFill>
                <a:latin typeface="Times New Roman" pitchFamily="18" charset="0"/>
              </a:rPr>
              <a:t>Tại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sao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cần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biến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đổi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chuyển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động</a:t>
            </a:r>
            <a:r>
              <a:rPr lang="en-US" sz="2800" b="1" dirty="0">
                <a:solidFill>
                  <a:srgbClr val="002060"/>
                </a:solidFill>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19" name="Group 79"/>
          <p:cNvGrpSpPr>
            <a:grpSpLocks/>
          </p:cNvGrpSpPr>
          <p:nvPr/>
        </p:nvGrpSpPr>
        <p:grpSpPr bwMode="auto">
          <a:xfrm>
            <a:off x="685800" y="3276600"/>
            <a:ext cx="5010150" cy="3429000"/>
            <a:chOff x="432" y="2064"/>
            <a:chExt cx="3156" cy="2160"/>
          </a:xfrm>
        </p:grpSpPr>
        <p:pic>
          <p:nvPicPr>
            <p:cNvPr id="10311" name="Picture 71" descr="hinh302-01"/>
            <p:cNvPicPr>
              <a:picLocks noChangeAspect="1" noChangeArrowheads="1"/>
            </p:cNvPicPr>
            <p:nvPr/>
          </p:nvPicPr>
          <p:blipFill>
            <a:blip r:embed="rId2"/>
            <a:srcRect l="9737" r="6950"/>
            <a:stretch>
              <a:fillRect/>
            </a:stretch>
          </p:blipFill>
          <p:spPr bwMode="auto">
            <a:xfrm>
              <a:off x="432" y="2064"/>
              <a:ext cx="3156" cy="2160"/>
            </a:xfrm>
            <a:prstGeom prst="rect">
              <a:avLst/>
            </a:prstGeom>
            <a:noFill/>
            <a:ln w="9525">
              <a:noFill/>
              <a:miter lim="800000"/>
              <a:headEnd/>
              <a:tailEnd/>
            </a:ln>
          </p:spPr>
        </p:pic>
        <p:sp>
          <p:nvSpPr>
            <p:cNvPr id="10318" name="Text Box 78"/>
            <p:cNvSpPr txBox="1">
              <a:spLocks noChangeArrowheads="1"/>
            </p:cNvSpPr>
            <p:nvPr/>
          </p:nvSpPr>
          <p:spPr bwMode="auto">
            <a:xfrm>
              <a:off x="1968" y="3888"/>
              <a:ext cx="912" cy="231"/>
            </a:xfrm>
            <a:prstGeom prst="rect">
              <a:avLst/>
            </a:prstGeom>
            <a:noFill/>
            <a:ln w="9525">
              <a:noFill/>
              <a:miter lim="800000"/>
              <a:headEnd/>
              <a:tailEnd/>
            </a:ln>
            <a:effectLst/>
          </p:spPr>
          <p:txBody>
            <a:bodyPr>
              <a:spAutoFit/>
            </a:bodyPr>
            <a:lstStyle/>
            <a:p>
              <a:pPr>
                <a:spcBef>
                  <a:spcPct val="50000"/>
                </a:spcBef>
              </a:pPr>
              <a:r>
                <a:rPr lang="en-US"/>
                <a:t>Hình 30.2</a:t>
              </a:r>
            </a:p>
          </p:txBody>
        </p:sp>
      </p:grpSp>
      <p:sp>
        <p:nvSpPr>
          <p:cNvPr id="10247" name="Text Box 7"/>
          <p:cNvSpPr txBox="1">
            <a:spLocks noChangeArrowheads="1"/>
          </p:cNvSpPr>
          <p:nvPr/>
        </p:nvSpPr>
        <p:spPr bwMode="auto">
          <a:xfrm>
            <a:off x="228600" y="381000"/>
            <a:ext cx="70104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II/ </a:t>
            </a:r>
            <a:r>
              <a:rPr lang="en-US" sz="2400" b="1" u="sng" dirty="0" err="1">
                <a:latin typeface="Times New Roman" pitchFamily="18" charset="0"/>
              </a:rPr>
              <a:t>Một</a:t>
            </a:r>
            <a:r>
              <a:rPr lang="en-US" sz="2400" b="1" u="sng" dirty="0">
                <a:latin typeface="Times New Roman" pitchFamily="18" charset="0"/>
              </a:rPr>
              <a:t> </a:t>
            </a:r>
            <a:r>
              <a:rPr lang="en-US" sz="2400" b="1" u="sng" dirty="0" err="1">
                <a:latin typeface="Times New Roman" pitchFamily="18" charset="0"/>
              </a:rPr>
              <a:t>số</a:t>
            </a:r>
            <a:r>
              <a:rPr lang="en-US" sz="2400" b="1" u="sng" dirty="0">
                <a:latin typeface="Times New Roman" pitchFamily="18" charset="0"/>
              </a:rPr>
              <a:t> </a:t>
            </a:r>
            <a:r>
              <a:rPr lang="en-US" sz="2400" b="1" u="sng" dirty="0" err="1">
                <a:latin typeface="Times New Roman" pitchFamily="18" charset="0"/>
              </a:rPr>
              <a:t>cơ</a:t>
            </a:r>
            <a:r>
              <a:rPr lang="en-US" sz="2400" b="1" u="sng" dirty="0">
                <a:latin typeface="Times New Roman" pitchFamily="18" charset="0"/>
              </a:rPr>
              <a:t>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biến</a:t>
            </a:r>
            <a:r>
              <a:rPr lang="en-US" sz="2400" b="1" u="sng" dirty="0">
                <a:latin typeface="Times New Roman" pitchFamily="18" charset="0"/>
              </a:rPr>
              <a:t> </a:t>
            </a:r>
            <a:r>
              <a:rPr lang="en-US" sz="2400" b="1" u="sng" dirty="0" err="1">
                <a:latin typeface="Times New Roman" pitchFamily="18" charset="0"/>
              </a:rPr>
              <a:t>đổi</a:t>
            </a:r>
            <a:r>
              <a:rPr lang="en-US" sz="2400" b="1" u="sng" dirty="0">
                <a:latin typeface="Times New Roman" pitchFamily="18" charset="0"/>
              </a:rPr>
              <a:t> </a:t>
            </a:r>
            <a:r>
              <a:rPr lang="en-US" sz="2400" b="1" u="sng" dirty="0" err="1">
                <a:latin typeface="Times New Roman" pitchFamily="18" charset="0"/>
              </a:rPr>
              <a:t>chuyển</a:t>
            </a:r>
            <a:r>
              <a:rPr lang="en-US" sz="2400" b="1" u="sng" dirty="0">
                <a:latin typeface="Times New Roman" pitchFamily="18" charset="0"/>
              </a:rPr>
              <a:t> </a:t>
            </a:r>
            <a:r>
              <a:rPr lang="en-US" sz="2400" b="1" u="sng" dirty="0" err="1">
                <a:latin typeface="Times New Roman" pitchFamily="18" charset="0"/>
              </a:rPr>
              <a:t>động</a:t>
            </a:r>
            <a:r>
              <a:rPr lang="en-US" sz="2400" b="1" u="sng" dirty="0">
                <a:latin typeface="Times New Roman" pitchFamily="18" charset="0"/>
              </a:rPr>
              <a:t>.</a:t>
            </a:r>
          </a:p>
        </p:txBody>
      </p:sp>
      <p:sp>
        <p:nvSpPr>
          <p:cNvPr id="10248" name="Text Box 8"/>
          <p:cNvSpPr txBox="1">
            <a:spLocks noChangeArrowheads="1"/>
          </p:cNvSpPr>
          <p:nvPr/>
        </p:nvSpPr>
        <p:spPr bwMode="auto">
          <a:xfrm>
            <a:off x="533400" y="1143000"/>
            <a:ext cx="8610600" cy="785812"/>
          </a:xfrm>
          <a:prstGeom prst="rect">
            <a:avLst/>
          </a:prstGeom>
          <a:noFill/>
          <a:ln w="9525">
            <a:noFill/>
            <a:miter lim="800000"/>
            <a:headEnd/>
            <a:tailEnd/>
          </a:ln>
          <a:effectLst/>
        </p:spPr>
        <p:txBody>
          <a:bodyPr>
            <a:spAutoFit/>
          </a:bodyPr>
          <a:lstStyle/>
          <a:p>
            <a:pPr>
              <a:lnSpc>
                <a:spcPct val="85000"/>
              </a:lnSpc>
              <a:spcBef>
                <a:spcPct val="5000"/>
              </a:spcBef>
            </a:pPr>
            <a:r>
              <a:rPr lang="en-US" sz="2400" dirty="0">
                <a:latin typeface="Times New Roman" pitchFamily="18" charset="0"/>
              </a:rPr>
              <a:t>1.</a:t>
            </a:r>
            <a:r>
              <a:rPr lang="en-US" sz="28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quay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tịnh</a:t>
            </a:r>
            <a:r>
              <a:rPr lang="en-US" sz="2400" dirty="0">
                <a:latin typeface="Times New Roman" pitchFamily="18" charset="0"/>
              </a:rPr>
              <a:t> </a:t>
            </a:r>
            <a:r>
              <a:rPr lang="en-US" sz="2400" dirty="0" err="1">
                <a:latin typeface="Times New Roman" pitchFamily="18" charset="0"/>
              </a:rPr>
              <a:t>tiến</a:t>
            </a:r>
            <a:endParaRPr lang="en-US" sz="2400" dirty="0">
              <a:latin typeface="Times New Roman" pitchFamily="18" charset="0"/>
            </a:endParaRPr>
          </a:p>
          <a:p>
            <a:pPr>
              <a:lnSpc>
                <a:spcPct val="85000"/>
              </a:lnSpc>
              <a:spcBef>
                <a:spcPct val="5000"/>
              </a:spcBef>
            </a:pPr>
            <a:r>
              <a:rPr lang="en-US" sz="2400" dirty="0">
                <a:latin typeface="Times New Roman" pitchFamily="18" charset="0"/>
              </a:rPr>
              <a:t>                  </a:t>
            </a:r>
            <a:r>
              <a:rPr lang="en-US" sz="2000" i="1" dirty="0">
                <a:latin typeface="Times New Roman" pitchFamily="18" charset="0"/>
              </a:rPr>
              <a:t>(</a:t>
            </a:r>
            <a:r>
              <a:rPr lang="en-US" sz="2000" i="1" dirty="0" err="1">
                <a:latin typeface="Times New Roman" pitchFamily="18" charset="0"/>
              </a:rPr>
              <a:t>Cơ</a:t>
            </a:r>
            <a:r>
              <a:rPr lang="en-US" sz="2000" i="1" dirty="0">
                <a:latin typeface="Times New Roman" pitchFamily="18" charset="0"/>
              </a:rPr>
              <a:t> </a:t>
            </a:r>
            <a:r>
              <a:rPr lang="en-US" sz="2000" i="1" dirty="0" err="1">
                <a:latin typeface="Times New Roman" pitchFamily="18" charset="0"/>
              </a:rPr>
              <a:t>cấu</a:t>
            </a:r>
            <a:r>
              <a:rPr lang="en-US" sz="2000" i="1" dirty="0">
                <a:latin typeface="Times New Roman" pitchFamily="18" charset="0"/>
              </a:rPr>
              <a:t> </a:t>
            </a:r>
            <a:r>
              <a:rPr lang="en-US" sz="2000" i="1" dirty="0" err="1">
                <a:latin typeface="Times New Roman" pitchFamily="18" charset="0"/>
              </a:rPr>
              <a:t>tay</a:t>
            </a:r>
            <a:r>
              <a:rPr lang="en-US" sz="2000" i="1" dirty="0">
                <a:latin typeface="Times New Roman" pitchFamily="18" charset="0"/>
              </a:rPr>
              <a:t> quay - con </a:t>
            </a:r>
            <a:r>
              <a:rPr lang="en-US" sz="2000" i="1" dirty="0" err="1">
                <a:latin typeface="Times New Roman" pitchFamily="18" charset="0"/>
              </a:rPr>
              <a:t>trượt</a:t>
            </a:r>
            <a:r>
              <a:rPr lang="en-US" sz="2000" i="1" dirty="0">
                <a:latin typeface="Times New Roman" pitchFamily="18" charset="0"/>
              </a:rPr>
              <a:t>)</a:t>
            </a:r>
          </a:p>
        </p:txBody>
      </p:sp>
      <p:sp>
        <p:nvSpPr>
          <p:cNvPr id="10249" name="Text Box 9"/>
          <p:cNvSpPr txBox="1">
            <a:spLocks noChangeArrowheads="1"/>
          </p:cNvSpPr>
          <p:nvPr/>
        </p:nvSpPr>
        <p:spPr bwMode="auto">
          <a:xfrm>
            <a:off x="533400" y="1828800"/>
            <a:ext cx="1752600" cy="519113"/>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rPr>
              <a:t>a.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tạo</a:t>
            </a:r>
            <a:r>
              <a:rPr lang="en-US" sz="2800" dirty="0">
                <a:latin typeface="Times New Roman" pitchFamily="18" charset="0"/>
              </a:rPr>
              <a:t>.</a:t>
            </a:r>
          </a:p>
        </p:txBody>
      </p:sp>
      <p:sp>
        <p:nvSpPr>
          <p:cNvPr id="10306" name="Text Box 66"/>
          <p:cNvSpPr txBox="1">
            <a:spLocks noChangeArrowheads="1"/>
          </p:cNvSpPr>
          <p:nvPr/>
        </p:nvSpPr>
        <p:spPr bwMode="auto">
          <a:xfrm>
            <a:off x="685800" y="2286000"/>
            <a:ext cx="7194550" cy="830997"/>
          </a:xfrm>
          <a:prstGeom prst="rect">
            <a:avLst/>
          </a:prstGeom>
          <a:noFill/>
          <a:ln w="9525">
            <a:noFill/>
            <a:miter lim="800000"/>
            <a:headEnd/>
            <a:tailEnd/>
          </a:ln>
          <a:effectLst/>
        </p:spPr>
        <p:txBody>
          <a:bodyPr>
            <a:spAutoFit/>
          </a:bodyPr>
          <a:lstStyle/>
          <a:p>
            <a:pPr algn="just">
              <a:spcBef>
                <a:spcPct val="50000"/>
              </a:spcBef>
            </a:pPr>
            <a:r>
              <a:rPr lang="en-US" sz="2400" b="1" dirty="0" err="1" smtClean="0">
                <a:latin typeface="Times New Roman" pitchFamily="18" charset="0"/>
              </a:rPr>
              <a:t>Quan</a:t>
            </a:r>
            <a:r>
              <a:rPr lang="en-US" sz="2400" b="1" dirty="0" smtClean="0">
                <a:latin typeface="Times New Roman" pitchFamily="18" charset="0"/>
              </a:rPr>
              <a:t> </a:t>
            </a:r>
            <a:r>
              <a:rPr lang="en-US" sz="2400" b="1" dirty="0" err="1">
                <a:latin typeface="Times New Roman" pitchFamily="18" charset="0"/>
              </a:rPr>
              <a:t>sát</a:t>
            </a:r>
            <a:r>
              <a:rPr lang="en-US" sz="2400" b="1" dirty="0">
                <a:latin typeface="Times New Roman" pitchFamily="18" charset="0"/>
              </a:rPr>
              <a:t> </a:t>
            </a:r>
            <a:r>
              <a:rPr lang="en-US" sz="2400" b="1" dirty="0" err="1">
                <a:latin typeface="Times New Roman" pitchFamily="18" charset="0"/>
              </a:rPr>
              <a:t>hình</a:t>
            </a:r>
            <a:r>
              <a:rPr lang="en-US" sz="2400" b="1" dirty="0">
                <a:latin typeface="Times New Roman" pitchFamily="18" charset="0"/>
              </a:rPr>
              <a:t> 30.2, </a:t>
            </a:r>
            <a:r>
              <a:rPr lang="en-US" sz="2400" b="1" dirty="0" err="1">
                <a:latin typeface="Times New Roman" pitchFamily="18" charset="0"/>
              </a:rPr>
              <a:t>em</a:t>
            </a:r>
            <a:r>
              <a:rPr lang="en-US" sz="2400" b="1" dirty="0">
                <a:latin typeface="Times New Roman" pitchFamily="18" charset="0"/>
              </a:rPr>
              <a:t> </a:t>
            </a:r>
            <a:r>
              <a:rPr lang="en-US" sz="2400" b="1" dirty="0" err="1">
                <a:latin typeface="Times New Roman" pitchFamily="18" charset="0"/>
              </a:rPr>
              <a:t>hãy</a:t>
            </a:r>
            <a:r>
              <a:rPr lang="en-US" sz="2400" b="1" dirty="0">
                <a:latin typeface="Times New Roman" pitchFamily="18" charset="0"/>
              </a:rPr>
              <a:t> </a:t>
            </a:r>
            <a:r>
              <a:rPr lang="en-US" sz="2400" b="1" dirty="0" err="1">
                <a:latin typeface="Times New Roman" pitchFamily="18" charset="0"/>
              </a:rPr>
              <a:t>nêu</a:t>
            </a:r>
            <a:r>
              <a:rPr lang="en-US" sz="2400" b="1" dirty="0">
                <a:latin typeface="Times New Roman" pitchFamily="18" charset="0"/>
              </a:rPr>
              <a:t> </a:t>
            </a:r>
            <a:r>
              <a:rPr lang="en-US" sz="2400" b="1" dirty="0" err="1">
                <a:latin typeface="Times New Roman" pitchFamily="18" charset="0"/>
              </a:rPr>
              <a:t>cấu</a:t>
            </a:r>
            <a:r>
              <a:rPr lang="en-US" sz="2400" b="1" dirty="0">
                <a:latin typeface="Times New Roman" pitchFamily="18" charset="0"/>
              </a:rPr>
              <a:t> </a:t>
            </a:r>
            <a:r>
              <a:rPr lang="en-US" sz="2400" b="1" dirty="0" err="1">
                <a:latin typeface="Times New Roman" pitchFamily="18" charset="0"/>
              </a:rPr>
              <a:t>tạo</a:t>
            </a:r>
            <a:r>
              <a:rPr lang="en-US" sz="2400" b="1" dirty="0">
                <a:latin typeface="Times New Roman" pitchFamily="18" charset="0"/>
              </a:rPr>
              <a:t> </a:t>
            </a:r>
            <a:r>
              <a:rPr lang="en-US" sz="2400" b="1" dirty="0" err="1">
                <a:latin typeface="Times New Roman" pitchFamily="18" charset="0"/>
              </a:rPr>
              <a:t>của</a:t>
            </a:r>
            <a:r>
              <a:rPr lang="en-US" sz="2400" b="1" dirty="0">
                <a:latin typeface="Times New Roman" pitchFamily="18" charset="0"/>
              </a:rPr>
              <a:t> </a:t>
            </a:r>
            <a:r>
              <a:rPr lang="en-US" sz="2400" b="1" dirty="0" err="1">
                <a:latin typeface="Times New Roman" pitchFamily="18" charset="0"/>
              </a:rPr>
              <a:t>cơ</a:t>
            </a:r>
            <a:r>
              <a:rPr lang="en-US" sz="2400" b="1" dirty="0">
                <a:latin typeface="Times New Roman" pitchFamily="18" charset="0"/>
              </a:rPr>
              <a:t> </a:t>
            </a:r>
            <a:r>
              <a:rPr lang="en-US" sz="2400" b="1" dirty="0" err="1">
                <a:latin typeface="Times New Roman" pitchFamily="18" charset="0"/>
              </a:rPr>
              <a:t>cấu</a:t>
            </a:r>
            <a:r>
              <a:rPr lang="en-US" sz="2400" b="1" dirty="0">
                <a:latin typeface="Times New Roman" pitchFamily="18" charset="0"/>
              </a:rPr>
              <a:t> </a:t>
            </a:r>
            <a:r>
              <a:rPr lang="en-US" sz="2400" b="1" dirty="0" err="1">
                <a:latin typeface="Times New Roman" pitchFamily="18" charset="0"/>
              </a:rPr>
              <a:t>tay</a:t>
            </a:r>
            <a:r>
              <a:rPr lang="en-US" sz="2400" b="1" dirty="0">
                <a:latin typeface="Times New Roman" pitchFamily="18" charset="0"/>
              </a:rPr>
              <a:t> quay - con </a:t>
            </a:r>
            <a:r>
              <a:rPr lang="en-US" sz="2400" b="1" dirty="0" err="1">
                <a:latin typeface="Times New Roman" pitchFamily="18" charset="0"/>
              </a:rPr>
              <a:t>trượt</a:t>
            </a:r>
            <a:r>
              <a:rPr lang="en-US" sz="2400" b="1" dirty="0">
                <a:latin typeface="Times New Roman" pitchFamily="18" charset="0"/>
              </a:rPr>
              <a:t>?</a:t>
            </a:r>
          </a:p>
        </p:txBody>
      </p:sp>
      <p:sp>
        <p:nvSpPr>
          <p:cNvPr id="10312" name="Rectangle 72"/>
          <p:cNvSpPr>
            <a:spLocks noChangeArrowheads="1"/>
          </p:cNvSpPr>
          <p:nvPr/>
        </p:nvSpPr>
        <p:spPr bwMode="auto">
          <a:xfrm>
            <a:off x="6324600" y="3886200"/>
            <a:ext cx="2362200" cy="2133600"/>
          </a:xfrm>
          <a:prstGeom prst="rect">
            <a:avLst/>
          </a:prstGeom>
          <a:noFill/>
          <a:ln w="9525">
            <a:noFill/>
            <a:miter lim="800000"/>
            <a:headEnd/>
            <a:tailEnd/>
          </a:ln>
          <a:effectLst/>
        </p:spPr>
        <p:txBody>
          <a:bodyPr lIns="72000" rIns="72000"/>
          <a:lstStyle/>
          <a:p>
            <a:pPr marL="609600" indent="-609600" algn="just">
              <a:spcBef>
                <a:spcPct val="20000"/>
              </a:spcBef>
            </a:pPr>
            <a:r>
              <a:rPr lang="en-US" sz="2000" b="1">
                <a:solidFill>
                  <a:schemeClr val="tx2"/>
                </a:solidFill>
                <a:latin typeface="Times New Roman" pitchFamily="18" charset="0"/>
              </a:rPr>
              <a:t>  Cơ cấu gồm có:</a:t>
            </a:r>
          </a:p>
          <a:p>
            <a:pPr marL="609600" indent="-609600" algn="just">
              <a:spcBef>
                <a:spcPct val="20000"/>
              </a:spcBef>
            </a:pPr>
            <a:r>
              <a:rPr lang="en-US" sz="2000" b="1">
                <a:solidFill>
                  <a:schemeClr val="tx2"/>
                </a:solidFill>
                <a:latin typeface="Times New Roman" pitchFamily="18" charset="0"/>
              </a:rPr>
              <a:t>1 - Tay quay</a:t>
            </a:r>
          </a:p>
          <a:p>
            <a:pPr marL="609600" indent="-609600" algn="just">
              <a:spcBef>
                <a:spcPct val="20000"/>
              </a:spcBef>
            </a:pPr>
            <a:r>
              <a:rPr lang="en-US" sz="2000" b="1">
                <a:solidFill>
                  <a:schemeClr val="tx2"/>
                </a:solidFill>
                <a:latin typeface="Times New Roman" pitchFamily="18" charset="0"/>
                <a:sym typeface="Wingdings" pitchFamily="2" charset="2"/>
              </a:rPr>
              <a:t>2 - Thanh truyền</a:t>
            </a:r>
          </a:p>
          <a:p>
            <a:pPr marL="609600" indent="-609600" algn="just">
              <a:spcBef>
                <a:spcPct val="20000"/>
              </a:spcBef>
            </a:pPr>
            <a:r>
              <a:rPr lang="en-US" sz="2000" b="1">
                <a:solidFill>
                  <a:schemeClr val="tx2"/>
                </a:solidFill>
                <a:latin typeface="Times New Roman" pitchFamily="18" charset="0"/>
                <a:sym typeface="Wingdings" pitchFamily="2" charset="2"/>
              </a:rPr>
              <a:t>3 - Con trượt</a:t>
            </a:r>
          </a:p>
          <a:p>
            <a:pPr marL="609600" indent="-609600" algn="just">
              <a:spcBef>
                <a:spcPct val="20000"/>
              </a:spcBef>
            </a:pPr>
            <a:r>
              <a:rPr lang="en-US" sz="2000" b="1">
                <a:solidFill>
                  <a:schemeClr val="tx2"/>
                </a:solidFill>
                <a:latin typeface="Times New Roman" pitchFamily="18" charset="0"/>
                <a:sym typeface="Wingdings" pitchFamily="2" charset="2"/>
              </a:rPr>
              <a:t>4 - Giá đỡ</a:t>
            </a:r>
          </a:p>
        </p:txBody>
      </p:sp>
      <p:sp>
        <p:nvSpPr>
          <p:cNvPr id="10314" name="AutoShape 74"/>
          <p:cNvSpPr>
            <a:spLocks noChangeArrowheads="1"/>
          </p:cNvSpPr>
          <p:nvPr/>
        </p:nvSpPr>
        <p:spPr bwMode="auto">
          <a:xfrm>
            <a:off x="762000" y="5791200"/>
            <a:ext cx="1752600" cy="533400"/>
          </a:xfrm>
          <a:prstGeom prst="wedgeRectCallout">
            <a:avLst>
              <a:gd name="adj1" fmla="val 87407"/>
              <a:gd name="adj2" fmla="val -262796"/>
            </a:avLst>
          </a:prstGeom>
          <a:solidFill>
            <a:schemeClr val="accent1"/>
          </a:solidFill>
          <a:ln w="9525">
            <a:solidFill>
              <a:schemeClr val="tx1"/>
            </a:solidFill>
            <a:miter lim="800000"/>
            <a:headEnd/>
            <a:tailEnd/>
          </a:ln>
          <a:effectLst/>
        </p:spPr>
        <p:txBody>
          <a:bodyPr/>
          <a:lstStyle/>
          <a:p>
            <a:pPr algn="ctr"/>
            <a:r>
              <a:rPr lang="en-US" sz="2000">
                <a:latin typeface="Times New Roman" pitchFamily="18" charset="0"/>
              </a:rPr>
              <a:t>Thanh truyền </a:t>
            </a:r>
          </a:p>
        </p:txBody>
      </p:sp>
      <p:sp>
        <p:nvSpPr>
          <p:cNvPr id="10315" name="AutoShape 75"/>
          <p:cNvSpPr>
            <a:spLocks noChangeArrowheads="1"/>
          </p:cNvSpPr>
          <p:nvPr/>
        </p:nvSpPr>
        <p:spPr bwMode="auto">
          <a:xfrm>
            <a:off x="5105400" y="5638800"/>
            <a:ext cx="1066800" cy="533400"/>
          </a:xfrm>
          <a:prstGeom prst="wedgeRectCallout">
            <a:avLst>
              <a:gd name="adj1" fmla="val -151486"/>
              <a:gd name="adj2" fmla="val -146431"/>
            </a:avLst>
          </a:prstGeom>
          <a:solidFill>
            <a:schemeClr val="accent1"/>
          </a:solidFill>
          <a:ln w="9525">
            <a:solidFill>
              <a:schemeClr val="tx1"/>
            </a:solidFill>
            <a:miter lim="800000"/>
            <a:headEnd/>
            <a:tailEnd/>
          </a:ln>
          <a:effectLst/>
        </p:spPr>
        <p:txBody>
          <a:bodyPr/>
          <a:lstStyle/>
          <a:p>
            <a:pPr algn="ctr"/>
            <a:r>
              <a:rPr lang="en-US" sz="2000">
                <a:latin typeface="Times New Roman" pitchFamily="18" charset="0"/>
              </a:rPr>
              <a:t>Giá đỡ </a:t>
            </a:r>
          </a:p>
        </p:txBody>
      </p:sp>
      <p:sp>
        <p:nvSpPr>
          <p:cNvPr id="10316" name="AutoShape 76"/>
          <p:cNvSpPr>
            <a:spLocks noChangeArrowheads="1"/>
          </p:cNvSpPr>
          <p:nvPr/>
        </p:nvSpPr>
        <p:spPr bwMode="auto">
          <a:xfrm>
            <a:off x="4038600" y="3429000"/>
            <a:ext cx="1371600" cy="533400"/>
          </a:xfrm>
          <a:prstGeom prst="wedgeRectCallout">
            <a:avLst>
              <a:gd name="adj1" fmla="val -48843"/>
              <a:gd name="adj2" fmla="val 228569"/>
            </a:avLst>
          </a:prstGeom>
          <a:solidFill>
            <a:schemeClr val="accent1"/>
          </a:solidFill>
          <a:ln w="9525">
            <a:solidFill>
              <a:schemeClr val="tx1"/>
            </a:solidFill>
            <a:miter lim="800000"/>
            <a:headEnd/>
            <a:tailEnd/>
          </a:ln>
          <a:effectLst/>
        </p:spPr>
        <p:txBody>
          <a:bodyPr/>
          <a:lstStyle/>
          <a:p>
            <a:pPr algn="ctr"/>
            <a:r>
              <a:rPr lang="en-US" sz="2000">
                <a:latin typeface="Times New Roman" pitchFamily="18" charset="0"/>
              </a:rPr>
              <a:t>Con trượt</a:t>
            </a:r>
            <a:r>
              <a:rPr lang="en-US" sz="2800">
                <a:latin typeface="Times New Roman" pitchFamily="18" charset="0"/>
              </a:rPr>
              <a:t> </a:t>
            </a:r>
          </a:p>
        </p:txBody>
      </p:sp>
      <p:sp>
        <p:nvSpPr>
          <p:cNvPr id="10317" name="AutoShape 77"/>
          <p:cNvSpPr>
            <a:spLocks noChangeArrowheads="1"/>
          </p:cNvSpPr>
          <p:nvPr/>
        </p:nvSpPr>
        <p:spPr bwMode="auto">
          <a:xfrm>
            <a:off x="609600" y="3505200"/>
            <a:ext cx="1371600" cy="533400"/>
          </a:xfrm>
          <a:prstGeom prst="wedgeRectCallout">
            <a:avLst>
              <a:gd name="adj1" fmla="val 59606"/>
              <a:gd name="adj2" fmla="val 109819"/>
            </a:avLst>
          </a:prstGeom>
          <a:solidFill>
            <a:schemeClr val="accent1"/>
          </a:solidFill>
          <a:ln w="9525">
            <a:solidFill>
              <a:schemeClr val="tx1"/>
            </a:solidFill>
            <a:miter lim="800000"/>
            <a:headEnd/>
            <a:tailEnd/>
          </a:ln>
          <a:effectLst/>
        </p:spPr>
        <p:txBody>
          <a:bodyPr/>
          <a:lstStyle/>
          <a:p>
            <a:pPr algn="ctr"/>
            <a:r>
              <a:rPr lang="en-US" sz="2000" dirty="0" err="1">
                <a:latin typeface="Times New Roman" pitchFamily="18" charset="0"/>
              </a:rPr>
              <a:t>Tay</a:t>
            </a:r>
            <a:r>
              <a:rPr lang="en-US" sz="2000" dirty="0">
                <a:latin typeface="Times New Roman" pitchFamily="18" charset="0"/>
              </a:rPr>
              <a:t> quay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slide(fromBottom)">
                                      <p:cBhvr>
                                        <p:cTn id="7" dur="500"/>
                                        <p:tgtEl>
                                          <p:spTgt spid="10247"/>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fade">
                                      <p:cBhvr>
                                        <p:cTn id="12" dur="1000"/>
                                        <p:tgtEl>
                                          <p:spTgt spid="10248"/>
                                        </p:tgtEl>
                                      </p:cBhvr>
                                    </p:animEffect>
                                    <p:anim calcmode="lin" valueType="num">
                                      <p:cBhvr>
                                        <p:cTn id="13" dur="1000" fill="hold"/>
                                        <p:tgtEl>
                                          <p:spTgt spid="10248"/>
                                        </p:tgtEl>
                                        <p:attrNameLst>
                                          <p:attrName>ppt_x</p:attrName>
                                        </p:attrNameLst>
                                      </p:cBhvr>
                                      <p:tavLst>
                                        <p:tav tm="0">
                                          <p:val>
                                            <p:strVal val="#ppt_x"/>
                                          </p:val>
                                        </p:tav>
                                        <p:tav tm="100000">
                                          <p:val>
                                            <p:strVal val="#ppt_x"/>
                                          </p:val>
                                        </p:tav>
                                      </p:tavLst>
                                    </p:anim>
                                    <p:anim calcmode="lin" valueType="num">
                                      <p:cBhvr>
                                        <p:cTn id="14" dur="900" decel="100000" fill="hold"/>
                                        <p:tgtEl>
                                          <p:spTgt spid="1024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248"/>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249"/>
                                        </p:tgtEl>
                                        <p:attrNameLst>
                                          <p:attrName>style.visibility</p:attrName>
                                        </p:attrNameLst>
                                      </p:cBhvr>
                                      <p:to>
                                        <p:strVal val="visible"/>
                                      </p:to>
                                    </p:set>
                                    <p:animEffect transition="in" filter="fade">
                                      <p:cBhvr>
                                        <p:cTn id="20" dur="1000"/>
                                        <p:tgtEl>
                                          <p:spTgt spid="10249"/>
                                        </p:tgtEl>
                                      </p:cBhvr>
                                    </p:animEffect>
                                    <p:anim calcmode="lin" valueType="num">
                                      <p:cBhvr>
                                        <p:cTn id="21" dur="1000" fill="hold"/>
                                        <p:tgtEl>
                                          <p:spTgt spid="10249"/>
                                        </p:tgtEl>
                                        <p:attrNameLst>
                                          <p:attrName>ppt_x</p:attrName>
                                        </p:attrNameLst>
                                      </p:cBhvr>
                                      <p:tavLst>
                                        <p:tav tm="0">
                                          <p:val>
                                            <p:strVal val="#ppt_x"/>
                                          </p:val>
                                        </p:tav>
                                        <p:tav tm="100000">
                                          <p:val>
                                            <p:strVal val="#ppt_x"/>
                                          </p:val>
                                        </p:tav>
                                      </p:tavLst>
                                    </p:anim>
                                    <p:anim calcmode="lin" valueType="num">
                                      <p:cBhvr>
                                        <p:cTn id="22" dur="900" decel="100000" fill="hold"/>
                                        <p:tgtEl>
                                          <p:spTgt spid="1024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249"/>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0306"/>
                                        </p:tgtEl>
                                        <p:attrNameLst>
                                          <p:attrName>style.visibility</p:attrName>
                                        </p:attrNameLst>
                                      </p:cBhvr>
                                      <p:to>
                                        <p:strVal val="visible"/>
                                      </p:to>
                                    </p:set>
                                    <p:animEffect transition="in" filter="box(in)">
                                      <p:cBhvr>
                                        <p:cTn id="28" dur="500"/>
                                        <p:tgtEl>
                                          <p:spTgt spid="1030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319"/>
                                        </p:tgtEl>
                                        <p:attrNameLst>
                                          <p:attrName>style.visibility</p:attrName>
                                        </p:attrNameLst>
                                      </p:cBhvr>
                                      <p:to>
                                        <p:strVal val="visible"/>
                                      </p:to>
                                    </p:set>
                                    <p:animEffect transition="in" filter="box(in)">
                                      <p:cBhvr>
                                        <p:cTn id="33" dur="500"/>
                                        <p:tgtEl>
                                          <p:spTgt spid="1031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0317"/>
                                        </p:tgtEl>
                                        <p:attrNameLst>
                                          <p:attrName>style.visibility</p:attrName>
                                        </p:attrNameLst>
                                      </p:cBhvr>
                                      <p:to>
                                        <p:strVal val="visible"/>
                                      </p:to>
                                    </p:set>
                                    <p:animEffect transition="in" filter="box(in)">
                                      <p:cBhvr>
                                        <p:cTn id="38" dur="500"/>
                                        <p:tgtEl>
                                          <p:spTgt spid="10317"/>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0316"/>
                                        </p:tgtEl>
                                        <p:attrNameLst>
                                          <p:attrName>style.visibility</p:attrName>
                                        </p:attrNameLst>
                                      </p:cBhvr>
                                      <p:to>
                                        <p:strVal val="visible"/>
                                      </p:to>
                                    </p:set>
                                    <p:animEffect transition="in" filter="box(in)">
                                      <p:cBhvr>
                                        <p:cTn id="43" dur="500"/>
                                        <p:tgtEl>
                                          <p:spTgt spid="10316"/>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0315"/>
                                        </p:tgtEl>
                                        <p:attrNameLst>
                                          <p:attrName>style.visibility</p:attrName>
                                        </p:attrNameLst>
                                      </p:cBhvr>
                                      <p:to>
                                        <p:strVal val="visible"/>
                                      </p:to>
                                    </p:set>
                                    <p:animEffect transition="in" filter="box(in)">
                                      <p:cBhvr>
                                        <p:cTn id="48" dur="500"/>
                                        <p:tgtEl>
                                          <p:spTgt spid="1031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0314"/>
                                        </p:tgtEl>
                                        <p:attrNameLst>
                                          <p:attrName>style.visibility</p:attrName>
                                        </p:attrNameLst>
                                      </p:cBhvr>
                                      <p:to>
                                        <p:strVal val="visible"/>
                                      </p:to>
                                    </p:set>
                                    <p:animEffect transition="in" filter="box(in)">
                                      <p:cBhvr>
                                        <p:cTn id="53" dur="500"/>
                                        <p:tgtEl>
                                          <p:spTgt spid="10314"/>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0312"/>
                                        </p:tgtEl>
                                        <p:attrNameLst>
                                          <p:attrName>style.visibility</p:attrName>
                                        </p:attrNameLst>
                                      </p:cBhvr>
                                      <p:to>
                                        <p:strVal val="visible"/>
                                      </p:to>
                                    </p:set>
                                    <p:animEffect transition="in" filter="fade">
                                      <p:cBhvr>
                                        <p:cTn id="58" dur="2000"/>
                                        <p:tgtEl>
                                          <p:spTgt spid="10312"/>
                                        </p:tgtEl>
                                      </p:cBhvr>
                                    </p:animEffect>
                                    <p:anim calcmode="lin" valueType="num">
                                      <p:cBhvr>
                                        <p:cTn id="59" dur="2000" fill="hold"/>
                                        <p:tgtEl>
                                          <p:spTgt spid="10312"/>
                                        </p:tgtEl>
                                        <p:attrNameLst>
                                          <p:attrName>style.rotation</p:attrName>
                                        </p:attrNameLst>
                                      </p:cBhvr>
                                      <p:tavLst>
                                        <p:tav tm="0">
                                          <p:val>
                                            <p:fltVal val="720"/>
                                          </p:val>
                                        </p:tav>
                                        <p:tav tm="100000">
                                          <p:val>
                                            <p:fltVal val="0"/>
                                          </p:val>
                                        </p:tav>
                                      </p:tavLst>
                                    </p:anim>
                                    <p:anim calcmode="lin" valueType="num">
                                      <p:cBhvr>
                                        <p:cTn id="60" dur="2000" fill="hold"/>
                                        <p:tgtEl>
                                          <p:spTgt spid="10312"/>
                                        </p:tgtEl>
                                        <p:attrNameLst>
                                          <p:attrName>ppt_h</p:attrName>
                                        </p:attrNameLst>
                                      </p:cBhvr>
                                      <p:tavLst>
                                        <p:tav tm="0">
                                          <p:val>
                                            <p:fltVal val="0"/>
                                          </p:val>
                                        </p:tav>
                                        <p:tav tm="100000">
                                          <p:val>
                                            <p:strVal val="#ppt_h"/>
                                          </p:val>
                                        </p:tav>
                                      </p:tavLst>
                                    </p:anim>
                                    <p:anim calcmode="lin" valueType="num">
                                      <p:cBhvr>
                                        <p:cTn id="61" dur="2000" fill="hold"/>
                                        <p:tgtEl>
                                          <p:spTgt spid="103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p:bldP spid="10249" grpId="0"/>
      <p:bldP spid="10306" grpId="0"/>
      <p:bldP spid="10314" grpId="0" animBg="1"/>
      <p:bldP spid="10315" grpId="0" animBg="1"/>
      <p:bldP spid="10316" grpId="0" animBg="1"/>
      <p:bldP spid="103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1" name="Text Box 7"/>
          <p:cNvSpPr txBox="1">
            <a:spLocks noChangeArrowheads="1"/>
          </p:cNvSpPr>
          <p:nvPr/>
        </p:nvSpPr>
        <p:spPr bwMode="auto">
          <a:xfrm>
            <a:off x="228600" y="304800"/>
            <a:ext cx="70104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II/ </a:t>
            </a:r>
            <a:r>
              <a:rPr lang="en-US" sz="2400" b="1" u="sng" dirty="0" err="1">
                <a:latin typeface="Times New Roman" pitchFamily="18" charset="0"/>
              </a:rPr>
              <a:t>Một</a:t>
            </a:r>
            <a:r>
              <a:rPr lang="en-US" sz="2400" b="1" u="sng" dirty="0">
                <a:latin typeface="Times New Roman" pitchFamily="18" charset="0"/>
              </a:rPr>
              <a:t> </a:t>
            </a:r>
            <a:r>
              <a:rPr lang="en-US" sz="2400" b="1" u="sng" dirty="0" err="1">
                <a:latin typeface="Times New Roman" pitchFamily="18" charset="0"/>
              </a:rPr>
              <a:t>số</a:t>
            </a:r>
            <a:r>
              <a:rPr lang="en-US" sz="2400" b="1" u="sng" dirty="0">
                <a:latin typeface="Times New Roman" pitchFamily="18" charset="0"/>
              </a:rPr>
              <a:t> </a:t>
            </a:r>
            <a:r>
              <a:rPr lang="en-US" sz="2400" b="1" u="sng" dirty="0" err="1">
                <a:latin typeface="Times New Roman" pitchFamily="18" charset="0"/>
              </a:rPr>
              <a:t>cơ</a:t>
            </a:r>
            <a:r>
              <a:rPr lang="en-US" sz="2400" b="1" u="sng" dirty="0">
                <a:latin typeface="Times New Roman" pitchFamily="18" charset="0"/>
              </a:rPr>
              <a:t>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biến</a:t>
            </a:r>
            <a:r>
              <a:rPr lang="en-US" sz="2400" b="1" u="sng" dirty="0">
                <a:latin typeface="Times New Roman" pitchFamily="18" charset="0"/>
              </a:rPr>
              <a:t> </a:t>
            </a:r>
            <a:r>
              <a:rPr lang="en-US" sz="2400" b="1" u="sng" dirty="0" err="1">
                <a:latin typeface="Times New Roman" pitchFamily="18" charset="0"/>
              </a:rPr>
              <a:t>đổi</a:t>
            </a:r>
            <a:r>
              <a:rPr lang="en-US" sz="2400" b="1" u="sng" dirty="0">
                <a:latin typeface="Times New Roman" pitchFamily="18" charset="0"/>
              </a:rPr>
              <a:t> </a:t>
            </a:r>
            <a:r>
              <a:rPr lang="en-US" sz="2400" b="1" u="sng" dirty="0" err="1">
                <a:latin typeface="Times New Roman" pitchFamily="18" charset="0"/>
              </a:rPr>
              <a:t>chuyển</a:t>
            </a:r>
            <a:r>
              <a:rPr lang="en-US" sz="2400" b="1" u="sng" dirty="0">
                <a:latin typeface="Times New Roman" pitchFamily="18" charset="0"/>
              </a:rPr>
              <a:t> </a:t>
            </a:r>
            <a:r>
              <a:rPr lang="en-US" sz="2400" b="1" u="sng" dirty="0" err="1">
                <a:latin typeface="Times New Roman" pitchFamily="18" charset="0"/>
              </a:rPr>
              <a:t>động</a:t>
            </a:r>
            <a:r>
              <a:rPr lang="en-US" sz="2400" b="1" u="sng" dirty="0">
                <a:latin typeface="Times New Roman" pitchFamily="18" charset="0"/>
              </a:rPr>
              <a:t>.</a:t>
            </a:r>
          </a:p>
        </p:txBody>
      </p:sp>
      <p:sp>
        <p:nvSpPr>
          <p:cNvPr id="139272" name="Text Box 8"/>
          <p:cNvSpPr txBox="1">
            <a:spLocks noChangeArrowheads="1"/>
          </p:cNvSpPr>
          <p:nvPr/>
        </p:nvSpPr>
        <p:spPr bwMode="auto">
          <a:xfrm>
            <a:off x="533400" y="1066800"/>
            <a:ext cx="8610600" cy="785813"/>
          </a:xfrm>
          <a:prstGeom prst="rect">
            <a:avLst/>
          </a:prstGeom>
          <a:noFill/>
          <a:ln w="9525">
            <a:noFill/>
            <a:miter lim="800000"/>
            <a:headEnd/>
            <a:tailEnd/>
          </a:ln>
          <a:effectLst/>
        </p:spPr>
        <p:txBody>
          <a:bodyPr>
            <a:spAutoFit/>
          </a:bodyPr>
          <a:lstStyle/>
          <a:p>
            <a:pPr>
              <a:lnSpc>
                <a:spcPct val="85000"/>
              </a:lnSpc>
              <a:spcBef>
                <a:spcPct val="5000"/>
              </a:spcBef>
            </a:pPr>
            <a:r>
              <a:rPr lang="en-US" sz="2400" dirty="0">
                <a:latin typeface="Times New Roman" pitchFamily="18" charset="0"/>
              </a:rPr>
              <a:t>1.</a:t>
            </a:r>
            <a:r>
              <a:rPr lang="en-US" sz="28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quay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tịnh</a:t>
            </a:r>
            <a:r>
              <a:rPr lang="en-US" sz="2400" dirty="0">
                <a:latin typeface="Times New Roman" pitchFamily="18" charset="0"/>
              </a:rPr>
              <a:t> </a:t>
            </a:r>
            <a:r>
              <a:rPr lang="en-US" sz="2400" dirty="0" err="1">
                <a:latin typeface="Times New Roman" pitchFamily="18" charset="0"/>
              </a:rPr>
              <a:t>tiến</a:t>
            </a:r>
            <a:endParaRPr lang="en-US" sz="2400" dirty="0">
              <a:latin typeface="Times New Roman" pitchFamily="18" charset="0"/>
            </a:endParaRPr>
          </a:p>
          <a:p>
            <a:pPr>
              <a:lnSpc>
                <a:spcPct val="85000"/>
              </a:lnSpc>
              <a:spcBef>
                <a:spcPct val="5000"/>
              </a:spcBef>
            </a:pPr>
            <a:r>
              <a:rPr lang="en-US" sz="2400" dirty="0">
                <a:latin typeface="Times New Roman" pitchFamily="18" charset="0"/>
              </a:rPr>
              <a:t>                  </a:t>
            </a:r>
            <a:r>
              <a:rPr lang="en-US" sz="2000" i="1" dirty="0">
                <a:latin typeface="Times New Roman" pitchFamily="18" charset="0"/>
              </a:rPr>
              <a:t>(</a:t>
            </a:r>
            <a:r>
              <a:rPr lang="en-US" sz="2000" i="1" dirty="0" err="1">
                <a:latin typeface="Times New Roman" pitchFamily="18" charset="0"/>
              </a:rPr>
              <a:t>Cơ</a:t>
            </a:r>
            <a:r>
              <a:rPr lang="en-US" sz="2000" i="1" dirty="0">
                <a:latin typeface="Times New Roman" pitchFamily="18" charset="0"/>
              </a:rPr>
              <a:t> </a:t>
            </a:r>
            <a:r>
              <a:rPr lang="en-US" sz="2000" i="1" dirty="0" err="1">
                <a:latin typeface="Times New Roman" pitchFamily="18" charset="0"/>
              </a:rPr>
              <a:t>cấu</a:t>
            </a:r>
            <a:r>
              <a:rPr lang="en-US" sz="2000" i="1" dirty="0">
                <a:latin typeface="Times New Roman" pitchFamily="18" charset="0"/>
              </a:rPr>
              <a:t> </a:t>
            </a:r>
            <a:r>
              <a:rPr lang="en-US" sz="2000" i="1" dirty="0" err="1">
                <a:latin typeface="Times New Roman" pitchFamily="18" charset="0"/>
              </a:rPr>
              <a:t>tay</a:t>
            </a:r>
            <a:r>
              <a:rPr lang="en-US" sz="2000" i="1" dirty="0">
                <a:latin typeface="Times New Roman" pitchFamily="18" charset="0"/>
              </a:rPr>
              <a:t> quay - con </a:t>
            </a:r>
            <a:r>
              <a:rPr lang="en-US" sz="2000" i="1" dirty="0" err="1">
                <a:latin typeface="Times New Roman" pitchFamily="18" charset="0"/>
              </a:rPr>
              <a:t>trượt</a:t>
            </a:r>
            <a:r>
              <a:rPr lang="en-US" sz="2000" i="1" dirty="0">
                <a:latin typeface="Times New Roman" pitchFamily="18" charset="0"/>
              </a:rPr>
              <a:t>)</a:t>
            </a:r>
          </a:p>
        </p:txBody>
      </p:sp>
      <p:sp>
        <p:nvSpPr>
          <p:cNvPr id="139273" name="Text Box 9"/>
          <p:cNvSpPr txBox="1">
            <a:spLocks noChangeArrowheads="1"/>
          </p:cNvSpPr>
          <p:nvPr/>
        </p:nvSpPr>
        <p:spPr bwMode="auto">
          <a:xfrm>
            <a:off x="609600" y="1905000"/>
            <a:ext cx="4829175" cy="519112"/>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rPr>
              <a:t>a.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tạo</a:t>
            </a:r>
            <a:r>
              <a:rPr lang="en-US" sz="2800" dirty="0">
                <a:latin typeface="Times New Roman" pitchFamily="18" charset="0"/>
              </a:rPr>
              <a:t>:</a:t>
            </a:r>
            <a:endParaRPr lang="en-US" sz="2000" dirty="0">
              <a:solidFill>
                <a:schemeClr val="tx2"/>
              </a:solidFill>
              <a:sym typeface="Wingdings" pitchFamily="2" charset="2"/>
            </a:endParaRPr>
          </a:p>
        </p:txBody>
      </p:sp>
      <p:sp>
        <p:nvSpPr>
          <p:cNvPr id="139283" name="Text Box 19"/>
          <p:cNvSpPr txBox="1">
            <a:spLocks noChangeArrowheads="1"/>
          </p:cNvSpPr>
          <p:nvPr/>
        </p:nvSpPr>
        <p:spPr bwMode="auto">
          <a:xfrm>
            <a:off x="838200" y="2544763"/>
            <a:ext cx="7467600" cy="830997"/>
          </a:xfrm>
          <a:prstGeom prst="rect">
            <a:avLst/>
          </a:prstGeom>
          <a:noFill/>
          <a:ln w="9525">
            <a:noFill/>
            <a:miter lim="800000"/>
            <a:headEnd/>
            <a:tailEnd/>
          </a:ln>
          <a:effectLst/>
        </p:spPr>
        <p:txBody>
          <a:bodyPr>
            <a:spAutoFit/>
          </a:bodyPr>
          <a:lstStyle/>
          <a:p>
            <a:pPr algn="just">
              <a:spcBef>
                <a:spcPct val="50000"/>
              </a:spcBef>
            </a:pPr>
            <a:r>
              <a:rPr lang="en-US" sz="2400" b="1" dirty="0" err="1" smtClean="0">
                <a:latin typeface="Times New Roman" pitchFamily="18" charset="0"/>
              </a:rPr>
              <a:t>Em</a:t>
            </a:r>
            <a:r>
              <a:rPr lang="en-US" sz="2400" b="1" dirty="0" smtClean="0">
                <a:latin typeface="Times New Roman" pitchFamily="18" charset="0"/>
              </a:rPr>
              <a:t> </a:t>
            </a:r>
            <a:r>
              <a:rPr lang="en-US" sz="2400" b="1" dirty="0" err="1">
                <a:latin typeface="Times New Roman" pitchFamily="18" charset="0"/>
              </a:rPr>
              <a:t>hãy</a:t>
            </a:r>
            <a:r>
              <a:rPr lang="en-US" sz="2400" b="1" dirty="0">
                <a:latin typeface="Times New Roman" pitchFamily="18" charset="0"/>
              </a:rPr>
              <a:t> </a:t>
            </a:r>
            <a:r>
              <a:rPr lang="en-US" sz="2400" b="1" dirty="0" err="1">
                <a:latin typeface="Times New Roman" pitchFamily="18" charset="0"/>
              </a:rPr>
              <a:t>cho</a:t>
            </a:r>
            <a:r>
              <a:rPr lang="en-US" sz="2400" b="1" dirty="0">
                <a:latin typeface="Times New Roman" pitchFamily="18" charset="0"/>
              </a:rPr>
              <a:t> </a:t>
            </a:r>
            <a:r>
              <a:rPr lang="en-US" sz="2400" b="1" dirty="0" err="1">
                <a:latin typeface="Times New Roman" pitchFamily="18" charset="0"/>
              </a:rPr>
              <a:t>biết</a:t>
            </a:r>
            <a:r>
              <a:rPr lang="en-US" sz="2400" b="1" dirty="0">
                <a:latin typeface="Times New Roman" pitchFamily="18" charset="0"/>
              </a:rPr>
              <a:t> </a:t>
            </a:r>
            <a:r>
              <a:rPr lang="en-US" sz="2400" b="1" dirty="0" err="1">
                <a:latin typeface="Times New Roman" pitchFamily="18" charset="0"/>
              </a:rPr>
              <a:t>các</a:t>
            </a:r>
            <a:r>
              <a:rPr lang="en-US" sz="2400" b="1" dirty="0">
                <a:latin typeface="Times New Roman" pitchFamily="18" charset="0"/>
              </a:rPr>
              <a:t> chi </a:t>
            </a:r>
            <a:r>
              <a:rPr lang="en-US" sz="2400" b="1" dirty="0" err="1">
                <a:latin typeface="Times New Roman" pitchFamily="18" charset="0"/>
              </a:rPr>
              <a:t>tiết</a:t>
            </a:r>
            <a:r>
              <a:rPr lang="en-US" sz="2400" b="1" dirty="0">
                <a:latin typeface="Times New Roman" pitchFamily="18" charset="0"/>
              </a:rPr>
              <a:t> </a:t>
            </a:r>
            <a:r>
              <a:rPr lang="en-US" sz="2400" b="1" dirty="0" err="1">
                <a:latin typeface="Times New Roman" pitchFamily="18" charset="0"/>
              </a:rPr>
              <a:t>được</a:t>
            </a:r>
            <a:r>
              <a:rPr lang="en-US" sz="2400" b="1" dirty="0">
                <a:latin typeface="Times New Roman" pitchFamily="18" charset="0"/>
              </a:rPr>
              <a:t> </a:t>
            </a:r>
            <a:r>
              <a:rPr lang="en-US" sz="2400" b="1" dirty="0" err="1">
                <a:latin typeface="Times New Roman" pitchFamily="18" charset="0"/>
              </a:rPr>
              <a:t>nối</a:t>
            </a:r>
            <a:r>
              <a:rPr lang="en-US" sz="2400" b="1" dirty="0">
                <a:latin typeface="Times New Roman" pitchFamily="18" charset="0"/>
              </a:rPr>
              <a:t> </a:t>
            </a:r>
            <a:r>
              <a:rPr lang="en-US" sz="2400" b="1" dirty="0" err="1">
                <a:latin typeface="Times New Roman" pitchFamily="18" charset="0"/>
              </a:rPr>
              <a:t>ghép</a:t>
            </a:r>
            <a:r>
              <a:rPr lang="en-US" sz="2400" b="1" dirty="0">
                <a:latin typeface="Times New Roman" pitchFamily="18" charset="0"/>
              </a:rPr>
              <a:t> </a:t>
            </a:r>
            <a:r>
              <a:rPr lang="en-US" sz="2400" b="1" dirty="0" err="1">
                <a:latin typeface="Times New Roman" pitchFamily="18" charset="0"/>
              </a:rPr>
              <a:t>với</a:t>
            </a:r>
            <a:r>
              <a:rPr lang="en-US" sz="2400" b="1" dirty="0">
                <a:latin typeface="Times New Roman" pitchFamily="18" charset="0"/>
              </a:rPr>
              <a:t> </a:t>
            </a:r>
            <a:r>
              <a:rPr lang="en-US" sz="2400" b="1" dirty="0" err="1">
                <a:latin typeface="Times New Roman" pitchFamily="18" charset="0"/>
              </a:rPr>
              <a:t>nhau</a:t>
            </a:r>
            <a:r>
              <a:rPr lang="en-US" sz="2400" b="1" dirty="0">
                <a:latin typeface="Times New Roman" pitchFamily="18" charset="0"/>
              </a:rPr>
              <a:t> </a:t>
            </a:r>
            <a:r>
              <a:rPr lang="en-US" sz="2400" b="1" dirty="0" err="1">
                <a:latin typeface="Times New Roman" pitchFamily="18" charset="0"/>
              </a:rPr>
              <a:t>bằng</a:t>
            </a:r>
            <a:r>
              <a:rPr lang="en-US" sz="2400" b="1" dirty="0">
                <a:latin typeface="Times New Roman" pitchFamily="18" charset="0"/>
              </a:rPr>
              <a:t> </a:t>
            </a:r>
            <a:r>
              <a:rPr lang="en-US" sz="2400" b="1" dirty="0" err="1">
                <a:latin typeface="Times New Roman" pitchFamily="18" charset="0"/>
              </a:rPr>
              <a:t>khớp</a:t>
            </a:r>
            <a:r>
              <a:rPr lang="en-US" sz="2400" b="1" dirty="0">
                <a:latin typeface="Times New Roman" pitchFamily="18" charset="0"/>
              </a:rPr>
              <a:t> </a:t>
            </a:r>
            <a:r>
              <a:rPr lang="en-US" sz="2400" b="1" dirty="0" err="1">
                <a:latin typeface="Times New Roman" pitchFamily="18" charset="0"/>
              </a:rPr>
              <a:t>nào</a:t>
            </a:r>
            <a:r>
              <a:rPr lang="en-US" sz="2400" b="1" dirty="0">
                <a:latin typeface="Times New Roman" pitchFamily="18" charset="0"/>
              </a:rPr>
              <a:t>?</a:t>
            </a:r>
          </a:p>
        </p:txBody>
      </p:sp>
      <p:grpSp>
        <p:nvGrpSpPr>
          <p:cNvPr id="139284" name="Group 20"/>
          <p:cNvGrpSpPr>
            <a:grpSpLocks/>
          </p:cNvGrpSpPr>
          <p:nvPr/>
        </p:nvGrpSpPr>
        <p:grpSpPr bwMode="auto">
          <a:xfrm>
            <a:off x="1905000" y="3548063"/>
            <a:ext cx="5257800" cy="2166937"/>
            <a:chOff x="1202" y="2296"/>
            <a:chExt cx="3054" cy="1627"/>
          </a:xfrm>
        </p:grpSpPr>
        <p:pic>
          <p:nvPicPr>
            <p:cNvPr id="139285" name="Picture 21" descr="Tayquay-contruot-moi"/>
            <p:cNvPicPr>
              <a:picLocks noChangeAspect="1" noChangeArrowheads="1" noCrop="1"/>
            </p:cNvPicPr>
            <p:nvPr/>
          </p:nvPicPr>
          <p:blipFill>
            <a:blip r:embed="rId2"/>
            <a:srcRect/>
            <a:stretch>
              <a:fillRect/>
            </a:stretch>
          </p:blipFill>
          <p:spPr bwMode="auto">
            <a:xfrm>
              <a:off x="1202" y="2296"/>
              <a:ext cx="3054" cy="1620"/>
            </a:xfrm>
            <a:prstGeom prst="rect">
              <a:avLst/>
            </a:prstGeom>
            <a:noFill/>
          </p:spPr>
        </p:pic>
        <p:sp>
          <p:nvSpPr>
            <p:cNvPr id="139286" name="Text Box 22"/>
            <p:cNvSpPr txBox="1">
              <a:spLocks noChangeArrowheads="1"/>
            </p:cNvSpPr>
            <p:nvPr/>
          </p:nvSpPr>
          <p:spPr bwMode="auto">
            <a:xfrm>
              <a:off x="1440" y="3648"/>
              <a:ext cx="2592" cy="275"/>
            </a:xfrm>
            <a:prstGeom prst="rect">
              <a:avLst/>
            </a:prstGeom>
            <a:solidFill>
              <a:schemeClr val="bg1"/>
            </a:solidFill>
            <a:ln w="9525">
              <a:noFill/>
              <a:miter lim="800000"/>
              <a:headEnd/>
              <a:tailEnd/>
            </a:ln>
            <a:effectLst/>
          </p:spPr>
          <p:txBody>
            <a:bodyPr>
              <a:spAutoFit/>
            </a:bodyPr>
            <a:lstStyle/>
            <a:p>
              <a:pPr algn="ctr">
                <a:spcBef>
                  <a:spcPct val="50000"/>
                </a:spcBef>
              </a:pPr>
              <a:endParaRPr lang="en-US"/>
            </a:p>
          </p:txBody>
        </p:sp>
      </p:grpSp>
      <p:sp>
        <p:nvSpPr>
          <p:cNvPr id="139288" name="Text Box 24"/>
          <p:cNvSpPr txBox="1">
            <a:spLocks noChangeArrowheads="1"/>
          </p:cNvSpPr>
          <p:nvPr/>
        </p:nvSpPr>
        <p:spPr bwMode="auto">
          <a:xfrm>
            <a:off x="533400" y="5791200"/>
            <a:ext cx="83058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Con trượt và giá đỡ được nối ghép với nhau bằng khớp tịnh tiến, các chi tiết còn lại được nối ghép với nhau bằng khớp quay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9283"/>
                                        </p:tgtEl>
                                        <p:attrNameLst>
                                          <p:attrName>style.visibility</p:attrName>
                                        </p:attrNameLst>
                                      </p:cBhvr>
                                      <p:to>
                                        <p:strVal val="visible"/>
                                      </p:to>
                                    </p:set>
                                    <p:animEffect transition="in" filter="fade">
                                      <p:cBhvr>
                                        <p:cTn id="7" dur="1000"/>
                                        <p:tgtEl>
                                          <p:spTgt spid="139283"/>
                                        </p:tgtEl>
                                      </p:cBhvr>
                                    </p:animEffect>
                                    <p:anim calcmode="lin" valueType="num">
                                      <p:cBhvr>
                                        <p:cTn id="8" dur="1000" fill="hold"/>
                                        <p:tgtEl>
                                          <p:spTgt spid="139283"/>
                                        </p:tgtEl>
                                        <p:attrNameLst>
                                          <p:attrName>ppt_x</p:attrName>
                                        </p:attrNameLst>
                                      </p:cBhvr>
                                      <p:tavLst>
                                        <p:tav tm="0">
                                          <p:val>
                                            <p:strVal val="#ppt_x"/>
                                          </p:val>
                                        </p:tav>
                                        <p:tav tm="100000">
                                          <p:val>
                                            <p:strVal val="#ppt_x"/>
                                          </p:val>
                                        </p:tav>
                                      </p:tavLst>
                                    </p:anim>
                                    <p:anim calcmode="lin" valueType="num">
                                      <p:cBhvr>
                                        <p:cTn id="9" dur="1000" fill="hold"/>
                                        <p:tgtEl>
                                          <p:spTgt spid="139283"/>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139284"/>
                                        </p:tgtEl>
                                        <p:attrNameLst>
                                          <p:attrName>style.visibility</p:attrName>
                                        </p:attrNameLst>
                                      </p:cBhvr>
                                      <p:to>
                                        <p:strVal val="visible"/>
                                      </p:to>
                                    </p:set>
                                    <p:anim calcmode="lin" valueType="num">
                                      <p:cBhvr>
                                        <p:cTn id="12" dur="500" fill="hold"/>
                                        <p:tgtEl>
                                          <p:spTgt spid="139284"/>
                                        </p:tgtEl>
                                        <p:attrNameLst>
                                          <p:attrName>ppt_w</p:attrName>
                                        </p:attrNameLst>
                                      </p:cBhvr>
                                      <p:tavLst>
                                        <p:tav tm="0">
                                          <p:val>
                                            <p:fltVal val="0"/>
                                          </p:val>
                                        </p:tav>
                                        <p:tav tm="100000">
                                          <p:val>
                                            <p:strVal val="#ppt_w"/>
                                          </p:val>
                                        </p:tav>
                                      </p:tavLst>
                                    </p:anim>
                                    <p:anim calcmode="lin" valueType="num">
                                      <p:cBhvr>
                                        <p:cTn id="13" dur="500" fill="hold"/>
                                        <p:tgtEl>
                                          <p:spTgt spid="13928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9288"/>
                                        </p:tgtEl>
                                        <p:attrNameLst>
                                          <p:attrName>style.visibility</p:attrName>
                                        </p:attrNameLst>
                                      </p:cBhvr>
                                      <p:to>
                                        <p:strVal val="visible"/>
                                      </p:to>
                                    </p:set>
                                    <p:anim calcmode="lin" valueType="num">
                                      <p:cBhvr additive="base">
                                        <p:cTn id="18" dur="500" fill="hold"/>
                                        <p:tgtEl>
                                          <p:spTgt spid="139288"/>
                                        </p:tgtEl>
                                        <p:attrNameLst>
                                          <p:attrName>ppt_x</p:attrName>
                                        </p:attrNameLst>
                                      </p:cBhvr>
                                      <p:tavLst>
                                        <p:tav tm="0">
                                          <p:val>
                                            <p:strVal val="0-#ppt_w/2"/>
                                          </p:val>
                                        </p:tav>
                                        <p:tav tm="100000">
                                          <p:val>
                                            <p:strVal val="#ppt_x"/>
                                          </p:val>
                                        </p:tav>
                                      </p:tavLst>
                                    </p:anim>
                                    <p:anim calcmode="lin" valueType="num">
                                      <p:cBhvr additive="base">
                                        <p:cTn id="19" dur="500" fill="hold"/>
                                        <p:tgtEl>
                                          <p:spTgt spid="139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83" grpId="0"/>
      <p:bldP spid="1392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81000" y="533400"/>
            <a:ext cx="70104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II/ </a:t>
            </a:r>
            <a:r>
              <a:rPr lang="en-US" sz="2400" b="1" u="sng" dirty="0" err="1">
                <a:latin typeface="Times New Roman" pitchFamily="18" charset="0"/>
              </a:rPr>
              <a:t>Một</a:t>
            </a:r>
            <a:r>
              <a:rPr lang="en-US" sz="2400" b="1" u="sng" dirty="0">
                <a:latin typeface="Times New Roman" pitchFamily="18" charset="0"/>
              </a:rPr>
              <a:t> </a:t>
            </a:r>
            <a:r>
              <a:rPr lang="en-US" sz="2400" b="1" u="sng" dirty="0" err="1">
                <a:latin typeface="Times New Roman" pitchFamily="18" charset="0"/>
              </a:rPr>
              <a:t>số</a:t>
            </a:r>
            <a:r>
              <a:rPr lang="en-US" sz="2400" b="1" u="sng" dirty="0">
                <a:latin typeface="Times New Roman" pitchFamily="18" charset="0"/>
              </a:rPr>
              <a:t> </a:t>
            </a:r>
            <a:r>
              <a:rPr lang="en-US" sz="2400" b="1" u="sng" dirty="0" err="1">
                <a:latin typeface="Times New Roman" pitchFamily="18" charset="0"/>
              </a:rPr>
              <a:t>cơ</a:t>
            </a:r>
            <a:r>
              <a:rPr lang="en-US" sz="2400" b="1" u="sng" dirty="0">
                <a:latin typeface="Times New Roman" pitchFamily="18" charset="0"/>
              </a:rPr>
              <a:t>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biến</a:t>
            </a:r>
            <a:r>
              <a:rPr lang="en-US" sz="2400" b="1" u="sng" dirty="0">
                <a:latin typeface="Times New Roman" pitchFamily="18" charset="0"/>
              </a:rPr>
              <a:t> </a:t>
            </a:r>
            <a:r>
              <a:rPr lang="en-US" sz="2400" b="1" u="sng" dirty="0" err="1">
                <a:latin typeface="Times New Roman" pitchFamily="18" charset="0"/>
              </a:rPr>
              <a:t>đổi</a:t>
            </a:r>
            <a:r>
              <a:rPr lang="en-US" sz="2400" b="1" u="sng" dirty="0">
                <a:latin typeface="Times New Roman" pitchFamily="18" charset="0"/>
              </a:rPr>
              <a:t> </a:t>
            </a:r>
            <a:r>
              <a:rPr lang="en-US" sz="2400" b="1" u="sng" dirty="0" err="1">
                <a:latin typeface="Times New Roman" pitchFamily="18" charset="0"/>
              </a:rPr>
              <a:t>chuyển</a:t>
            </a:r>
            <a:r>
              <a:rPr lang="en-US" sz="2400" b="1" u="sng" dirty="0">
                <a:latin typeface="Times New Roman" pitchFamily="18" charset="0"/>
              </a:rPr>
              <a:t> </a:t>
            </a:r>
            <a:r>
              <a:rPr lang="en-US" sz="2400" b="1" u="sng" dirty="0" err="1">
                <a:latin typeface="Times New Roman" pitchFamily="18" charset="0"/>
              </a:rPr>
              <a:t>động</a:t>
            </a:r>
            <a:r>
              <a:rPr lang="en-US" sz="2400" b="1" u="sng" dirty="0">
                <a:latin typeface="Times New Roman" pitchFamily="18" charset="0"/>
              </a:rPr>
              <a:t>.</a:t>
            </a:r>
          </a:p>
        </p:txBody>
      </p:sp>
      <p:sp>
        <p:nvSpPr>
          <p:cNvPr id="33797" name="Text Box 5"/>
          <p:cNvSpPr txBox="1">
            <a:spLocks noChangeArrowheads="1"/>
          </p:cNvSpPr>
          <p:nvPr/>
        </p:nvSpPr>
        <p:spPr bwMode="auto">
          <a:xfrm>
            <a:off x="533400" y="12954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dirty="0">
                <a:latin typeface="Times New Roman" pitchFamily="18" charset="0"/>
              </a:rPr>
              <a:t>1.</a:t>
            </a:r>
            <a:r>
              <a:rPr lang="en-US" sz="28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quay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tịnh</a:t>
            </a:r>
            <a:r>
              <a:rPr lang="en-US" sz="2400" dirty="0">
                <a:latin typeface="Times New Roman" pitchFamily="18" charset="0"/>
              </a:rPr>
              <a:t> </a:t>
            </a:r>
            <a:r>
              <a:rPr lang="en-US" sz="2400" dirty="0" err="1">
                <a:latin typeface="Times New Roman" pitchFamily="18" charset="0"/>
              </a:rPr>
              <a:t>tiến</a:t>
            </a:r>
            <a:endParaRPr lang="en-US" sz="2000" i="1" dirty="0">
              <a:latin typeface="Times New Roman" pitchFamily="18" charset="0"/>
            </a:endParaRPr>
          </a:p>
        </p:txBody>
      </p:sp>
      <p:sp>
        <p:nvSpPr>
          <p:cNvPr id="33798" name="Text Box 6"/>
          <p:cNvSpPr txBox="1">
            <a:spLocks noChangeArrowheads="1"/>
          </p:cNvSpPr>
          <p:nvPr/>
        </p:nvSpPr>
        <p:spPr bwMode="auto">
          <a:xfrm>
            <a:off x="685800" y="1600200"/>
            <a:ext cx="2514600" cy="519112"/>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rPr>
              <a:t>a.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tạo</a:t>
            </a:r>
            <a:r>
              <a:rPr lang="en-US" sz="2800" dirty="0">
                <a:latin typeface="Times New Roman" pitchFamily="18" charset="0"/>
              </a:rPr>
              <a:t>: </a:t>
            </a:r>
          </a:p>
        </p:txBody>
      </p:sp>
      <p:sp>
        <p:nvSpPr>
          <p:cNvPr id="33800" name="Text Box 8"/>
          <p:cNvSpPr txBox="1">
            <a:spLocks noChangeArrowheads="1"/>
          </p:cNvSpPr>
          <p:nvPr/>
        </p:nvSpPr>
        <p:spPr bwMode="auto">
          <a:xfrm>
            <a:off x="685800" y="2057400"/>
            <a:ext cx="34290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b.</a:t>
            </a:r>
            <a:r>
              <a:rPr lang="en-US" sz="2400" dirty="0">
                <a:latin typeface="Times New Roman" pitchFamily="18" charset="0"/>
              </a:rPr>
              <a:t> </a:t>
            </a:r>
            <a:r>
              <a:rPr lang="en-US" sz="2400" dirty="0" err="1">
                <a:latin typeface="Times New Roman" pitchFamily="18" charset="0"/>
              </a:rPr>
              <a:t>Nguyên</a:t>
            </a:r>
            <a:r>
              <a:rPr lang="en-US" sz="2400" dirty="0">
                <a:latin typeface="Times New Roman" pitchFamily="18" charset="0"/>
              </a:rPr>
              <a:t> </a:t>
            </a:r>
            <a:r>
              <a:rPr lang="en-US" sz="2400" dirty="0" err="1">
                <a:latin typeface="Times New Roman" pitchFamily="18" charset="0"/>
              </a:rPr>
              <a:t>lí</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a:t>
            </a:r>
            <a:r>
              <a:rPr lang="en-US" sz="2400" dirty="0" err="1">
                <a:latin typeface="Times New Roman" pitchFamily="18" charset="0"/>
              </a:rPr>
              <a:t>việc</a:t>
            </a:r>
            <a:r>
              <a:rPr lang="en-US" sz="2400" dirty="0">
                <a:latin typeface="Times New Roman" pitchFamily="18" charset="0"/>
              </a:rPr>
              <a:t>:</a:t>
            </a:r>
          </a:p>
        </p:txBody>
      </p:sp>
      <p:sp>
        <p:nvSpPr>
          <p:cNvPr id="33802" name="Text Box 10"/>
          <p:cNvSpPr txBox="1">
            <a:spLocks noChangeArrowheads="1"/>
          </p:cNvSpPr>
          <p:nvPr/>
        </p:nvSpPr>
        <p:spPr bwMode="auto">
          <a:xfrm>
            <a:off x="533400" y="5319713"/>
            <a:ext cx="7848600" cy="1309687"/>
          </a:xfrm>
          <a:prstGeom prst="rect">
            <a:avLst/>
          </a:prstGeom>
          <a:noFill/>
          <a:ln w="9525">
            <a:noFill/>
            <a:miter lim="800000"/>
            <a:headEnd/>
            <a:tailEnd/>
          </a:ln>
          <a:effectLst/>
        </p:spPr>
        <p:txBody>
          <a:bodyPr>
            <a:spAutoFit/>
          </a:bodyPr>
          <a:lstStyle/>
          <a:p>
            <a:pPr>
              <a:lnSpc>
                <a:spcPct val="80000"/>
              </a:lnSpc>
              <a:spcBef>
                <a:spcPct val="50000"/>
              </a:spcBef>
            </a:pPr>
            <a:r>
              <a:rPr lang="en-US" sz="2800">
                <a:solidFill>
                  <a:srgbClr val="0000FF"/>
                </a:solidFill>
                <a:latin typeface="Times New Roman" pitchFamily="18" charset="0"/>
              </a:rPr>
              <a:t> </a:t>
            </a:r>
            <a:r>
              <a:rPr lang="en-US" sz="2400">
                <a:solidFill>
                  <a:srgbClr val="0000FF"/>
                </a:solidFill>
                <a:latin typeface="Times New Roman" pitchFamily="18" charset="0"/>
              </a:rPr>
              <a:t>Khi tay quay 1 quay quanh trục A, đầu B của thanh truyền 2 chuyển động tròn làm con trượt 3 chuyển động tịnh tiến qua lại trên giá đỡ 4 - Nhờ đó chuyển động quay của tay quay biến thành chuyển động tịnh tiến qua lại của con trượt.</a:t>
            </a:r>
          </a:p>
        </p:txBody>
      </p:sp>
      <p:sp>
        <p:nvSpPr>
          <p:cNvPr id="33852" name="Text Box 60"/>
          <p:cNvSpPr txBox="1">
            <a:spLocks noChangeArrowheads="1"/>
          </p:cNvSpPr>
          <p:nvPr/>
        </p:nvSpPr>
        <p:spPr bwMode="auto">
          <a:xfrm>
            <a:off x="685800" y="2438400"/>
            <a:ext cx="8229600" cy="769441"/>
          </a:xfrm>
          <a:prstGeom prst="rect">
            <a:avLst/>
          </a:prstGeom>
          <a:noFill/>
          <a:ln w="9525">
            <a:noFill/>
            <a:miter lim="800000"/>
            <a:headEnd/>
            <a:tailEnd/>
          </a:ln>
          <a:effectLst/>
        </p:spPr>
        <p:txBody>
          <a:bodyPr>
            <a:spAutoFit/>
          </a:bodyPr>
          <a:lstStyle/>
          <a:p>
            <a:pPr algn="just">
              <a:spcBef>
                <a:spcPct val="50000"/>
              </a:spcBef>
            </a:pPr>
            <a:r>
              <a:rPr lang="en-US" sz="2000" b="1" i="1" dirty="0" err="1" smtClean="0">
                <a:latin typeface="Times New Roman" pitchFamily="18" charset="0"/>
              </a:rPr>
              <a:t>Em</a:t>
            </a:r>
            <a:r>
              <a:rPr lang="en-US" sz="2000" b="1" i="1" dirty="0" smtClean="0">
                <a:latin typeface="Times New Roman" pitchFamily="18" charset="0"/>
              </a:rPr>
              <a:t> </a:t>
            </a:r>
            <a:r>
              <a:rPr lang="en-US" sz="2000" b="1" i="1" dirty="0" err="1">
                <a:latin typeface="Times New Roman" pitchFamily="18" charset="0"/>
              </a:rPr>
              <a:t>hãy</a:t>
            </a:r>
            <a:r>
              <a:rPr lang="en-US" sz="2000" b="1" i="1" dirty="0">
                <a:latin typeface="Times New Roman" pitchFamily="18" charset="0"/>
              </a:rPr>
              <a:t> </a:t>
            </a:r>
            <a:r>
              <a:rPr lang="en-US" sz="2000" b="1" i="1" dirty="0" err="1">
                <a:latin typeface="Times New Roman" pitchFamily="18" charset="0"/>
              </a:rPr>
              <a:t>cho</a:t>
            </a:r>
            <a:r>
              <a:rPr lang="en-US" sz="2000" b="1" i="1" dirty="0">
                <a:latin typeface="Times New Roman" pitchFamily="18" charset="0"/>
              </a:rPr>
              <a:t> </a:t>
            </a:r>
            <a:r>
              <a:rPr lang="en-US" sz="2000" b="1" i="1" dirty="0" err="1">
                <a:latin typeface="Times New Roman" pitchFamily="18" charset="0"/>
              </a:rPr>
              <a:t>biết</a:t>
            </a:r>
            <a:r>
              <a:rPr lang="en-US" sz="2000" b="1" dirty="0">
                <a:latin typeface="Times New Roman" pitchFamily="18" charset="0"/>
              </a:rPr>
              <a:t> : </a:t>
            </a:r>
            <a:r>
              <a:rPr lang="en-US" sz="2200" b="1" dirty="0" err="1">
                <a:latin typeface="Times New Roman" pitchFamily="18" charset="0"/>
              </a:rPr>
              <a:t>Khi</a:t>
            </a:r>
            <a:r>
              <a:rPr lang="en-US" sz="2200" b="1" dirty="0">
                <a:latin typeface="Times New Roman" pitchFamily="18" charset="0"/>
              </a:rPr>
              <a:t> </a:t>
            </a:r>
            <a:r>
              <a:rPr lang="en-US" sz="2200" b="1" dirty="0" err="1">
                <a:latin typeface="Times New Roman" pitchFamily="18" charset="0"/>
              </a:rPr>
              <a:t>tay</a:t>
            </a:r>
            <a:r>
              <a:rPr lang="en-US" sz="2200" b="1" dirty="0">
                <a:latin typeface="Times New Roman" pitchFamily="18" charset="0"/>
              </a:rPr>
              <a:t> quay 1 quay </a:t>
            </a:r>
            <a:r>
              <a:rPr lang="en-US" sz="2200" b="1" dirty="0" err="1">
                <a:latin typeface="Times New Roman" pitchFamily="18" charset="0"/>
              </a:rPr>
              <a:t>đều</a:t>
            </a:r>
            <a:r>
              <a:rPr lang="en-US" sz="2200" b="1" dirty="0">
                <a:latin typeface="Times New Roman" pitchFamily="18" charset="0"/>
              </a:rPr>
              <a:t>, con </a:t>
            </a:r>
            <a:r>
              <a:rPr lang="en-US" sz="2200" b="1" dirty="0" err="1">
                <a:latin typeface="Times New Roman" pitchFamily="18" charset="0"/>
              </a:rPr>
              <a:t>trượt</a:t>
            </a:r>
            <a:r>
              <a:rPr lang="en-US" sz="2200" b="1" dirty="0">
                <a:latin typeface="Times New Roman" pitchFamily="18" charset="0"/>
              </a:rPr>
              <a:t> 3 </a:t>
            </a:r>
            <a:r>
              <a:rPr lang="en-US" sz="2200" b="1" dirty="0" err="1">
                <a:latin typeface="Times New Roman" pitchFamily="18" charset="0"/>
              </a:rPr>
              <a:t>sẽ</a:t>
            </a:r>
            <a:r>
              <a:rPr lang="en-US" sz="2200" b="1" dirty="0">
                <a:latin typeface="Times New Roman" pitchFamily="18" charset="0"/>
              </a:rPr>
              <a:t> </a:t>
            </a:r>
            <a:r>
              <a:rPr lang="en-US" sz="2200" b="1" dirty="0" err="1">
                <a:latin typeface="Times New Roman" pitchFamily="18" charset="0"/>
              </a:rPr>
              <a:t>chuyển</a:t>
            </a:r>
            <a:r>
              <a:rPr lang="en-US" sz="2200" b="1" dirty="0">
                <a:latin typeface="Times New Roman" pitchFamily="18" charset="0"/>
              </a:rPr>
              <a:t> </a:t>
            </a:r>
            <a:r>
              <a:rPr lang="en-US" sz="2200" b="1" dirty="0" err="1">
                <a:latin typeface="Times New Roman" pitchFamily="18" charset="0"/>
              </a:rPr>
              <a:t>động</a:t>
            </a:r>
            <a:r>
              <a:rPr lang="en-US" sz="2200" b="1" dirty="0">
                <a:latin typeface="Times New Roman" pitchFamily="18" charset="0"/>
              </a:rPr>
              <a:t> </a:t>
            </a:r>
            <a:r>
              <a:rPr lang="en-US" sz="2200" b="1" dirty="0" err="1">
                <a:latin typeface="Times New Roman" pitchFamily="18" charset="0"/>
              </a:rPr>
              <a:t>như</a:t>
            </a:r>
            <a:r>
              <a:rPr lang="en-US" sz="2200" b="1" dirty="0">
                <a:latin typeface="Times New Roman" pitchFamily="18" charset="0"/>
              </a:rPr>
              <a:t> </a:t>
            </a:r>
            <a:r>
              <a:rPr lang="en-US" sz="2200" b="1" dirty="0" err="1">
                <a:latin typeface="Times New Roman" pitchFamily="18" charset="0"/>
              </a:rPr>
              <a:t>thế</a:t>
            </a:r>
            <a:r>
              <a:rPr lang="en-US" sz="2200" b="1" dirty="0">
                <a:latin typeface="Times New Roman" pitchFamily="18" charset="0"/>
              </a:rPr>
              <a:t> </a:t>
            </a:r>
            <a:r>
              <a:rPr lang="en-US" sz="2200" b="1" dirty="0" err="1">
                <a:latin typeface="Times New Roman" pitchFamily="18" charset="0"/>
              </a:rPr>
              <a:t>nào</a:t>
            </a:r>
            <a:r>
              <a:rPr lang="en-US" sz="2200" b="1" dirty="0">
                <a:latin typeface="Times New Roman" pitchFamily="18" charset="0"/>
              </a:rPr>
              <a:t>?</a:t>
            </a:r>
          </a:p>
        </p:txBody>
      </p:sp>
      <p:grpSp>
        <p:nvGrpSpPr>
          <p:cNvPr id="33864" name="Group 72"/>
          <p:cNvGrpSpPr>
            <a:grpSpLocks/>
          </p:cNvGrpSpPr>
          <p:nvPr/>
        </p:nvGrpSpPr>
        <p:grpSpPr bwMode="auto">
          <a:xfrm>
            <a:off x="1600200" y="3200400"/>
            <a:ext cx="6019800" cy="2166938"/>
            <a:chOff x="1202" y="2296"/>
            <a:chExt cx="3054" cy="1627"/>
          </a:xfrm>
        </p:grpSpPr>
        <p:pic>
          <p:nvPicPr>
            <p:cNvPr id="33865" name="Picture 73" descr="Tayquay-contruot-moi"/>
            <p:cNvPicPr>
              <a:picLocks noChangeAspect="1" noChangeArrowheads="1" noCrop="1"/>
            </p:cNvPicPr>
            <p:nvPr/>
          </p:nvPicPr>
          <p:blipFill>
            <a:blip r:embed="rId2"/>
            <a:srcRect/>
            <a:stretch>
              <a:fillRect/>
            </a:stretch>
          </p:blipFill>
          <p:spPr bwMode="auto">
            <a:xfrm>
              <a:off x="1202" y="2296"/>
              <a:ext cx="3054" cy="1620"/>
            </a:xfrm>
            <a:prstGeom prst="rect">
              <a:avLst/>
            </a:prstGeom>
            <a:noFill/>
          </p:spPr>
        </p:pic>
        <p:sp>
          <p:nvSpPr>
            <p:cNvPr id="33866" name="Text Box 74"/>
            <p:cNvSpPr txBox="1">
              <a:spLocks noChangeArrowheads="1"/>
            </p:cNvSpPr>
            <p:nvPr/>
          </p:nvSpPr>
          <p:spPr bwMode="auto">
            <a:xfrm>
              <a:off x="1440" y="3648"/>
              <a:ext cx="2592" cy="275"/>
            </a:xfrm>
            <a:prstGeom prst="rect">
              <a:avLst/>
            </a:prstGeom>
            <a:solidFill>
              <a:schemeClr val="bg1"/>
            </a:solidFill>
            <a:ln w="9525">
              <a:noFill/>
              <a:miter lim="800000"/>
              <a:headEnd/>
              <a:tailEnd/>
            </a:ln>
            <a:effectLst/>
          </p:spPr>
          <p:txBody>
            <a:bodyPr>
              <a:spAutoFit/>
            </a:bodyPr>
            <a:lstStyle/>
            <a:p>
              <a:pPr algn="ctr">
                <a:spcBef>
                  <a:spcPct val="50000"/>
                </a:spcBef>
              </a:pP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3800"/>
                                        </p:tgtEl>
                                        <p:attrNameLst>
                                          <p:attrName>style.visibility</p:attrName>
                                        </p:attrNameLst>
                                      </p:cBhvr>
                                      <p:to>
                                        <p:strVal val="visible"/>
                                      </p:to>
                                    </p:set>
                                    <p:anim calcmode="lin" valueType="num">
                                      <p:cBhvr>
                                        <p:cTn id="7" dur="500" fill="hold"/>
                                        <p:tgtEl>
                                          <p:spTgt spid="33800"/>
                                        </p:tgtEl>
                                        <p:attrNameLst>
                                          <p:attrName>ppt_w</p:attrName>
                                        </p:attrNameLst>
                                      </p:cBhvr>
                                      <p:tavLst>
                                        <p:tav tm="0">
                                          <p:val>
                                            <p:fltVal val="0"/>
                                          </p:val>
                                        </p:tav>
                                        <p:tav tm="100000">
                                          <p:val>
                                            <p:strVal val="#ppt_w"/>
                                          </p:val>
                                        </p:tav>
                                      </p:tavLst>
                                    </p:anim>
                                    <p:anim calcmode="lin" valueType="num">
                                      <p:cBhvr>
                                        <p:cTn id="8" dur="500" fill="hold"/>
                                        <p:tgtEl>
                                          <p:spTgt spid="3380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3864"/>
                                        </p:tgtEl>
                                        <p:attrNameLst>
                                          <p:attrName>style.visibility</p:attrName>
                                        </p:attrNameLst>
                                      </p:cBhvr>
                                      <p:to>
                                        <p:strVal val="visible"/>
                                      </p:to>
                                    </p:set>
                                    <p:anim calcmode="lin" valueType="num">
                                      <p:cBhvr>
                                        <p:cTn id="11" dur="500" fill="hold"/>
                                        <p:tgtEl>
                                          <p:spTgt spid="33864"/>
                                        </p:tgtEl>
                                        <p:attrNameLst>
                                          <p:attrName>ppt_w</p:attrName>
                                        </p:attrNameLst>
                                      </p:cBhvr>
                                      <p:tavLst>
                                        <p:tav tm="0">
                                          <p:val>
                                            <p:fltVal val="0"/>
                                          </p:val>
                                        </p:tav>
                                        <p:tav tm="100000">
                                          <p:val>
                                            <p:strVal val="#ppt_w"/>
                                          </p:val>
                                        </p:tav>
                                      </p:tavLst>
                                    </p:anim>
                                    <p:anim calcmode="lin" valueType="num">
                                      <p:cBhvr>
                                        <p:cTn id="12" dur="500" fill="hold"/>
                                        <p:tgtEl>
                                          <p:spTgt spid="3386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2" nodeType="clickEffect">
                                  <p:stCondLst>
                                    <p:cond delay="0"/>
                                  </p:stCondLst>
                                  <p:childTnLst>
                                    <p:set>
                                      <p:cBhvr>
                                        <p:cTn id="16" dur="1" fill="hold">
                                          <p:stCondLst>
                                            <p:cond delay="0"/>
                                          </p:stCondLst>
                                        </p:cTn>
                                        <p:tgtEl>
                                          <p:spTgt spid="33852"/>
                                        </p:tgtEl>
                                        <p:attrNameLst>
                                          <p:attrName>style.visibility</p:attrName>
                                        </p:attrNameLst>
                                      </p:cBhvr>
                                      <p:to>
                                        <p:strVal val="visible"/>
                                      </p:to>
                                    </p:set>
                                    <p:animEffect transition="in" filter="dissolve">
                                      <p:cBhvr>
                                        <p:cTn id="17" dur="500"/>
                                        <p:tgtEl>
                                          <p:spTgt spid="33852"/>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33802">
                                            <p:txEl>
                                              <p:pRg st="0" end="0"/>
                                            </p:txEl>
                                          </p:spTgt>
                                        </p:tgtEl>
                                        <p:attrNameLst>
                                          <p:attrName>style.visibility</p:attrName>
                                        </p:attrNameLst>
                                      </p:cBhvr>
                                      <p:to>
                                        <p:strVal val="visible"/>
                                      </p:to>
                                    </p:set>
                                    <p:anim calcmode="discrete" valueType="clr">
                                      <p:cBhvr override="childStyle">
                                        <p:cTn id="22" dur="80"/>
                                        <p:tgtEl>
                                          <p:spTgt spid="338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3802">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3380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p:bldP spid="33802" grpId="0" build="allAtOnce"/>
      <p:bldP spid="3385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Text Box 4"/>
          <p:cNvSpPr txBox="1">
            <a:spLocks noChangeArrowheads="1"/>
          </p:cNvSpPr>
          <p:nvPr/>
        </p:nvSpPr>
        <p:spPr bwMode="auto">
          <a:xfrm>
            <a:off x="304800" y="457200"/>
            <a:ext cx="70104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II/ </a:t>
            </a:r>
            <a:r>
              <a:rPr lang="en-US" sz="2400" b="1" u="sng" dirty="0" err="1">
                <a:latin typeface="Times New Roman" pitchFamily="18" charset="0"/>
              </a:rPr>
              <a:t>Một</a:t>
            </a:r>
            <a:r>
              <a:rPr lang="en-US" sz="2400" b="1" u="sng" dirty="0">
                <a:latin typeface="Times New Roman" pitchFamily="18" charset="0"/>
              </a:rPr>
              <a:t> </a:t>
            </a:r>
            <a:r>
              <a:rPr lang="en-US" sz="2400" b="1" u="sng" dirty="0" err="1">
                <a:latin typeface="Times New Roman" pitchFamily="18" charset="0"/>
              </a:rPr>
              <a:t>số</a:t>
            </a:r>
            <a:r>
              <a:rPr lang="en-US" sz="2400" b="1" u="sng" dirty="0">
                <a:latin typeface="Times New Roman" pitchFamily="18" charset="0"/>
              </a:rPr>
              <a:t> </a:t>
            </a:r>
            <a:r>
              <a:rPr lang="en-US" sz="2400" b="1" u="sng" dirty="0" err="1">
                <a:latin typeface="Times New Roman" pitchFamily="18" charset="0"/>
              </a:rPr>
              <a:t>cơ</a:t>
            </a:r>
            <a:r>
              <a:rPr lang="en-US" sz="2400" b="1" u="sng" dirty="0">
                <a:latin typeface="Times New Roman" pitchFamily="18" charset="0"/>
              </a:rPr>
              <a:t>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biến</a:t>
            </a:r>
            <a:r>
              <a:rPr lang="en-US" sz="2400" b="1" u="sng" dirty="0">
                <a:latin typeface="Times New Roman" pitchFamily="18" charset="0"/>
              </a:rPr>
              <a:t> </a:t>
            </a:r>
            <a:r>
              <a:rPr lang="en-US" sz="2400" b="1" u="sng" dirty="0" err="1">
                <a:latin typeface="Times New Roman" pitchFamily="18" charset="0"/>
              </a:rPr>
              <a:t>đổi</a:t>
            </a:r>
            <a:r>
              <a:rPr lang="en-US" sz="2400" b="1" u="sng" dirty="0">
                <a:latin typeface="Times New Roman" pitchFamily="18" charset="0"/>
              </a:rPr>
              <a:t> </a:t>
            </a:r>
            <a:r>
              <a:rPr lang="en-US" sz="2400" b="1" u="sng" dirty="0" err="1">
                <a:latin typeface="Times New Roman" pitchFamily="18" charset="0"/>
              </a:rPr>
              <a:t>chuyển</a:t>
            </a:r>
            <a:r>
              <a:rPr lang="en-US" sz="2400" b="1" u="sng" dirty="0">
                <a:latin typeface="Times New Roman" pitchFamily="18" charset="0"/>
              </a:rPr>
              <a:t> </a:t>
            </a:r>
            <a:r>
              <a:rPr lang="en-US" sz="2400" b="1" u="sng" dirty="0" err="1">
                <a:latin typeface="Times New Roman" pitchFamily="18" charset="0"/>
              </a:rPr>
              <a:t>động</a:t>
            </a:r>
            <a:r>
              <a:rPr lang="en-US" sz="2400" b="1" u="sng" dirty="0">
                <a:latin typeface="Times New Roman" pitchFamily="18" charset="0"/>
              </a:rPr>
              <a:t>.</a:t>
            </a:r>
          </a:p>
        </p:txBody>
      </p:sp>
      <p:sp>
        <p:nvSpPr>
          <p:cNvPr id="140293" name="Text Box 5"/>
          <p:cNvSpPr txBox="1">
            <a:spLocks noChangeArrowheads="1"/>
          </p:cNvSpPr>
          <p:nvPr/>
        </p:nvSpPr>
        <p:spPr bwMode="auto">
          <a:xfrm>
            <a:off x="533400" y="11430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dirty="0">
                <a:latin typeface="Times New Roman" pitchFamily="18" charset="0"/>
              </a:rPr>
              <a:t>1.</a:t>
            </a:r>
            <a:r>
              <a:rPr lang="en-US" sz="2800" dirty="0">
                <a:latin typeface="Times New Roman" pitchFamily="18" charset="0"/>
              </a:rPr>
              <a:t> </a:t>
            </a:r>
            <a:r>
              <a:rPr lang="en-US" sz="2400" dirty="0" err="1">
                <a:latin typeface="Times New Roman" pitchFamily="18" charset="0"/>
              </a:rPr>
              <a:t>Biến</a:t>
            </a:r>
            <a:r>
              <a:rPr lang="en-US" sz="2400" dirty="0">
                <a:latin typeface="Times New Roman" pitchFamily="18" charset="0"/>
              </a:rPr>
              <a:t> </a:t>
            </a:r>
            <a:r>
              <a:rPr lang="en-US" sz="2400" dirty="0" err="1">
                <a:latin typeface="Times New Roman" pitchFamily="18" charset="0"/>
              </a:rPr>
              <a:t>đổi</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quay </a:t>
            </a:r>
            <a:r>
              <a:rPr lang="en-US" sz="2400" dirty="0" err="1">
                <a:latin typeface="Times New Roman" pitchFamily="18" charset="0"/>
              </a:rPr>
              <a:t>thành</a:t>
            </a:r>
            <a:r>
              <a:rPr lang="en-US" sz="2400" dirty="0">
                <a:latin typeface="Times New Roman" pitchFamily="18" charset="0"/>
              </a:rPr>
              <a:t> </a:t>
            </a:r>
            <a:r>
              <a:rPr lang="en-US" sz="2400" dirty="0" err="1">
                <a:latin typeface="Times New Roman" pitchFamily="18" charset="0"/>
              </a:rPr>
              <a:t>chuyển</a:t>
            </a:r>
            <a:r>
              <a:rPr lang="en-US" sz="2400" dirty="0">
                <a:latin typeface="Times New Roman" pitchFamily="18" charset="0"/>
              </a:rPr>
              <a:t> </a:t>
            </a:r>
            <a:r>
              <a:rPr lang="en-US" sz="2400" dirty="0" err="1">
                <a:latin typeface="Times New Roman" pitchFamily="18" charset="0"/>
              </a:rPr>
              <a:t>động</a:t>
            </a:r>
            <a:r>
              <a:rPr lang="en-US" sz="2400" dirty="0">
                <a:latin typeface="Times New Roman" pitchFamily="18" charset="0"/>
              </a:rPr>
              <a:t> </a:t>
            </a:r>
            <a:r>
              <a:rPr lang="en-US" sz="2400" dirty="0" err="1">
                <a:latin typeface="Times New Roman" pitchFamily="18" charset="0"/>
              </a:rPr>
              <a:t>tịnh</a:t>
            </a:r>
            <a:r>
              <a:rPr lang="en-US" sz="2400" dirty="0">
                <a:latin typeface="Times New Roman" pitchFamily="18" charset="0"/>
              </a:rPr>
              <a:t> </a:t>
            </a:r>
            <a:r>
              <a:rPr lang="en-US" sz="2400" dirty="0" err="1">
                <a:latin typeface="Times New Roman" pitchFamily="18" charset="0"/>
              </a:rPr>
              <a:t>tiến</a:t>
            </a:r>
            <a:endParaRPr lang="en-US" sz="2000" i="1" dirty="0">
              <a:latin typeface="Times New Roman" pitchFamily="18" charset="0"/>
            </a:endParaRPr>
          </a:p>
        </p:txBody>
      </p:sp>
      <p:sp>
        <p:nvSpPr>
          <p:cNvPr id="140294" name="Text Box 6"/>
          <p:cNvSpPr txBox="1">
            <a:spLocks noChangeArrowheads="1"/>
          </p:cNvSpPr>
          <p:nvPr/>
        </p:nvSpPr>
        <p:spPr bwMode="auto">
          <a:xfrm>
            <a:off x="762000" y="1447800"/>
            <a:ext cx="2514600" cy="519112"/>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rPr>
              <a:t>a.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tạo</a:t>
            </a:r>
            <a:r>
              <a:rPr lang="en-US" sz="2800" dirty="0">
                <a:latin typeface="Times New Roman" pitchFamily="18" charset="0"/>
              </a:rPr>
              <a:t>: </a:t>
            </a:r>
          </a:p>
        </p:txBody>
      </p:sp>
      <p:sp>
        <p:nvSpPr>
          <p:cNvPr id="140295" name="Text Box 7"/>
          <p:cNvSpPr txBox="1">
            <a:spLocks noChangeArrowheads="1"/>
          </p:cNvSpPr>
          <p:nvPr/>
        </p:nvSpPr>
        <p:spPr bwMode="auto">
          <a:xfrm>
            <a:off x="762000" y="1905000"/>
            <a:ext cx="34290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b.</a:t>
            </a:r>
            <a:r>
              <a:rPr lang="en-US" sz="2400" dirty="0">
                <a:latin typeface="Times New Roman" pitchFamily="18" charset="0"/>
              </a:rPr>
              <a:t> </a:t>
            </a:r>
            <a:r>
              <a:rPr lang="en-US" sz="2400" dirty="0" err="1">
                <a:latin typeface="Times New Roman" pitchFamily="18" charset="0"/>
              </a:rPr>
              <a:t>Nguyên</a:t>
            </a:r>
            <a:r>
              <a:rPr lang="en-US" sz="2400" dirty="0">
                <a:latin typeface="Times New Roman" pitchFamily="18" charset="0"/>
              </a:rPr>
              <a:t> </a:t>
            </a:r>
            <a:r>
              <a:rPr lang="en-US" sz="2400" dirty="0" err="1">
                <a:latin typeface="Times New Roman" pitchFamily="18" charset="0"/>
              </a:rPr>
              <a:t>lí</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a:t>
            </a:r>
            <a:r>
              <a:rPr lang="en-US" sz="2400" dirty="0" err="1">
                <a:latin typeface="Times New Roman" pitchFamily="18" charset="0"/>
              </a:rPr>
              <a:t>việc</a:t>
            </a:r>
            <a:r>
              <a:rPr lang="en-US" sz="2400" dirty="0">
                <a:latin typeface="Times New Roman" pitchFamily="18" charset="0"/>
              </a:rPr>
              <a:t>:</a:t>
            </a:r>
          </a:p>
        </p:txBody>
      </p:sp>
      <p:sp>
        <p:nvSpPr>
          <p:cNvPr id="140296" name="Text Box 8"/>
          <p:cNvSpPr txBox="1">
            <a:spLocks noChangeArrowheads="1"/>
          </p:cNvSpPr>
          <p:nvPr/>
        </p:nvSpPr>
        <p:spPr bwMode="auto">
          <a:xfrm>
            <a:off x="533400" y="5599113"/>
            <a:ext cx="8153400" cy="725487"/>
          </a:xfrm>
          <a:prstGeom prst="rect">
            <a:avLst/>
          </a:prstGeom>
          <a:noFill/>
          <a:ln w="9525">
            <a:noFill/>
            <a:miter lim="800000"/>
            <a:headEnd/>
            <a:tailEnd/>
          </a:ln>
          <a:effectLst/>
        </p:spPr>
        <p:txBody>
          <a:bodyPr>
            <a:spAutoFit/>
          </a:bodyPr>
          <a:lstStyle/>
          <a:p>
            <a:pPr algn="just">
              <a:lnSpc>
                <a:spcPct val="80000"/>
              </a:lnSpc>
              <a:spcBef>
                <a:spcPct val="50000"/>
              </a:spcBef>
            </a:pPr>
            <a:r>
              <a:rPr lang="en-US" sz="2800" dirty="0">
                <a:solidFill>
                  <a:srgbClr val="0000FF"/>
                </a:solidFill>
                <a:latin typeface="Times New Roman" pitchFamily="18" charset="0"/>
              </a:rPr>
              <a:t> </a:t>
            </a:r>
            <a:r>
              <a:rPr lang="en-US" sz="2400" dirty="0" err="1">
                <a:solidFill>
                  <a:srgbClr val="0000FF"/>
                </a:solidFill>
                <a:latin typeface="Times New Roman" pitchFamily="18" charset="0"/>
              </a:rPr>
              <a:t>Khi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tay</a:t>
            </a:r>
            <a:r>
              <a:rPr lang="en-US" sz="2400" dirty="0">
                <a:solidFill>
                  <a:srgbClr val="0000FF"/>
                </a:solidFill>
                <a:latin typeface="Times New Roman" pitchFamily="18" charset="0"/>
              </a:rPr>
              <a:t> quay 1 </a:t>
            </a:r>
            <a:r>
              <a:rPr lang="en-US" sz="2400" dirty="0" err="1">
                <a:solidFill>
                  <a:srgbClr val="0000FF"/>
                </a:solidFill>
                <a:latin typeface="Times New Roman" pitchFamily="18" charset="0"/>
              </a:rPr>
              <a:t>và</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thanh</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truyền</a:t>
            </a:r>
            <a:r>
              <a:rPr lang="en-US" sz="2400" dirty="0">
                <a:solidFill>
                  <a:srgbClr val="0000FF"/>
                </a:solidFill>
                <a:latin typeface="Times New Roman" pitchFamily="18" charset="0"/>
              </a:rPr>
              <a:t> 2 </a:t>
            </a:r>
            <a:r>
              <a:rPr lang="en-US" sz="2400" dirty="0" err="1">
                <a:solidFill>
                  <a:srgbClr val="0000FF"/>
                </a:solidFill>
                <a:latin typeface="Times New Roman" pitchFamily="18" charset="0"/>
              </a:rPr>
              <a:t>cùng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nằm</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trên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một</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đường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thẳng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thì</a:t>
            </a:r>
            <a:r>
              <a:rPr lang="en-US" sz="2400" dirty="0">
                <a:solidFill>
                  <a:srgbClr val="0000FF"/>
                </a:solidFill>
                <a:latin typeface="Times New Roman" pitchFamily="18" charset="0"/>
              </a:rPr>
              <a:t> con </a:t>
            </a:r>
            <a:r>
              <a:rPr lang="en-US" sz="2400" dirty="0" err="1">
                <a:solidFill>
                  <a:srgbClr val="0000FF"/>
                </a:solidFill>
                <a:latin typeface="Times New Roman" pitchFamily="18" charset="0"/>
              </a:rPr>
              <a:t>trượt</a:t>
            </a:r>
            <a:r>
              <a:rPr lang="en-US" sz="2400" dirty="0">
                <a:solidFill>
                  <a:srgbClr val="0000FF"/>
                </a:solidFill>
                <a:latin typeface="Times New Roman" pitchFamily="18" charset="0"/>
              </a:rPr>
              <a:t> 3 </a:t>
            </a:r>
            <a:r>
              <a:rPr lang="en-US" sz="2400" dirty="0" err="1">
                <a:solidFill>
                  <a:srgbClr val="0000FF"/>
                </a:solidFill>
                <a:latin typeface="Times New Roman" pitchFamily="18" charset="0"/>
              </a:rPr>
              <a:t>đổi</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hướng</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chuyển</a:t>
            </a:r>
            <a:r>
              <a:rPr lang="en-US" sz="2400" dirty="0">
                <a:solidFill>
                  <a:srgbClr val="0000FF"/>
                </a:solidFill>
                <a:latin typeface="Times New Roman" pitchFamily="18" charset="0"/>
              </a:rPr>
              <a:t> </a:t>
            </a:r>
            <a:r>
              <a:rPr lang="en-US" sz="2400" dirty="0" err="1">
                <a:solidFill>
                  <a:srgbClr val="0000FF"/>
                </a:solidFill>
                <a:latin typeface="Times New Roman" pitchFamily="18" charset="0"/>
              </a:rPr>
              <a:t>động</a:t>
            </a:r>
            <a:endParaRPr lang="en-US" sz="2400" dirty="0">
              <a:solidFill>
                <a:srgbClr val="0000FF"/>
              </a:solidFill>
              <a:latin typeface="Times New Roman" pitchFamily="18" charset="0"/>
            </a:endParaRPr>
          </a:p>
        </p:txBody>
      </p:sp>
      <p:sp>
        <p:nvSpPr>
          <p:cNvPr id="140297" name="Text Box 9"/>
          <p:cNvSpPr txBox="1">
            <a:spLocks noChangeArrowheads="1"/>
          </p:cNvSpPr>
          <p:nvPr/>
        </p:nvSpPr>
        <p:spPr bwMode="auto">
          <a:xfrm>
            <a:off x="685800" y="2514600"/>
            <a:ext cx="8229600" cy="400110"/>
          </a:xfrm>
          <a:prstGeom prst="rect">
            <a:avLst/>
          </a:prstGeom>
          <a:noFill/>
          <a:ln w="9525">
            <a:noFill/>
            <a:miter lim="800000"/>
            <a:headEnd/>
            <a:tailEnd/>
          </a:ln>
          <a:effectLst/>
        </p:spPr>
        <p:txBody>
          <a:bodyPr>
            <a:spAutoFit/>
          </a:bodyPr>
          <a:lstStyle/>
          <a:p>
            <a:pPr>
              <a:spcBef>
                <a:spcPct val="50000"/>
              </a:spcBef>
            </a:pPr>
            <a:r>
              <a:rPr lang="en-US" sz="2000" b="1" dirty="0" smtClean="0">
                <a:latin typeface="Times New Roman" pitchFamily="18" charset="0"/>
              </a:rPr>
              <a:t> </a:t>
            </a:r>
            <a:r>
              <a:rPr lang="en-US" sz="2000" b="1" dirty="0" err="1">
                <a:latin typeface="Times New Roman" pitchFamily="18" charset="0"/>
              </a:rPr>
              <a:t>Em</a:t>
            </a:r>
            <a:r>
              <a:rPr lang="en-US" sz="2000" b="1" dirty="0">
                <a:latin typeface="Times New Roman" pitchFamily="18" charset="0"/>
              </a:rPr>
              <a:t> </a:t>
            </a:r>
            <a:r>
              <a:rPr lang="en-US" sz="2000" b="1" dirty="0" err="1">
                <a:latin typeface="Times New Roman" pitchFamily="18" charset="0"/>
              </a:rPr>
              <a:t>hãy</a:t>
            </a:r>
            <a:r>
              <a:rPr lang="en-US" sz="2000" b="1" dirty="0">
                <a:latin typeface="Times New Roman" pitchFamily="18" charset="0"/>
              </a:rPr>
              <a:t> </a:t>
            </a:r>
            <a:r>
              <a:rPr lang="en-US" sz="2000" b="1" dirty="0" err="1">
                <a:latin typeface="Times New Roman" pitchFamily="18" charset="0"/>
              </a:rPr>
              <a:t>cho</a:t>
            </a:r>
            <a:r>
              <a:rPr lang="en-US" sz="2000" b="1" dirty="0">
                <a:latin typeface="Times New Roman" pitchFamily="18" charset="0"/>
              </a:rPr>
              <a:t> </a:t>
            </a:r>
            <a:r>
              <a:rPr lang="en-US" sz="2000" b="1" dirty="0" err="1">
                <a:latin typeface="Times New Roman" pitchFamily="18" charset="0"/>
              </a:rPr>
              <a:t>biết</a:t>
            </a:r>
            <a:r>
              <a:rPr lang="en-US" sz="2000" b="1" dirty="0">
                <a:latin typeface="Times New Roman" pitchFamily="18" charset="0"/>
              </a:rPr>
              <a:t> : </a:t>
            </a:r>
            <a:r>
              <a:rPr lang="en-US" sz="2000" b="1" i="1" dirty="0" err="1">
                <a:latin typeface="Times New Roman" pitchFamily="18" charset="0"/>
              </a:rPr>
              <a:t>Khi</a:t>
            </a:r>
            <a:r>
              <a:rPr lang="en-US" sz="2000" b="1" i="1" dirty="0">
                <a:latin typeface="Times New Roman" pitchFamily="18" charset="0"/>
              </a:rPr>
              <a:t>  </a:t>
            </a:r>
            <a:r>
              <a:rPr lang="en-US" sz="2000" b="1" i="1" dirty="0" err="1">
                <a:latin typeface="Times New Roman" pitchFamily="18" charset="0"/>
              </a:rPr>
              <a:t>nào</a:t>
            </a:r>
            <a:r>
              <a:rPr lang="en-US" sz="2000" b="1" i="1" dirty="0">
                <a:latin typeface="Times New Roman" pitchFamily="18" charset="0"/>
              </a:rPr>
              <a:t> con </a:t>
            </a:r>
            <a:r>
              <a:rPr lang="en-US" sz="2000" b="1" i="1" dirty="0" err="1">
                <a:latin typeface="Times New Roman" pitchFamily="18" charset="0"/>
              </a:rPr>
              <a:t>trượt</a:t>
            </a:r>
            <a:r>
              <a:rPr lang="en-US" sz="2000" b="1" i="1" dirty="0">
                <a:latin typeface="Times New Roman" pitchFamily="18" charset="0"/>
              </a:rPr>
              <a:t> 3 </a:t>
            </a:r>
            <a:r>
              <a:rPr lang="en-US" sz="2000" b="1" i="1" dirty="0" err="1">
                <a:latin typeface="Times New Roman" pitchFamily="18" charset="0"/>
              </a:rPr>
              <a:t>đổi</a:t>
            </a:r>
            <a:r>
              <a:rPr lang="en-US" sz="2000" b="1" i="1" dirty="0">
                <a:latin typeface="Times New Roman" pitchFamily="18" charset="0"/>
              </a:rPr>
              <a:t> </a:t>
            </a:r>
            <a:r>
              <a:rPr lang="en-US" sz="2000" b="1" i="1" dirty="0" err="1">
                <a:latin typeface="Times New Roman" pitchFamily="18" charset="0"/>
              </a:rPr>
              <a:t>hướng</a:t>
            </a:r>
            <a:r>
              <a:rPr lang="en-US" sz="2000" b="1" i="1" dirty="0">
                <a:latin typeface="Times New Roman" pitchFamily="18" charset="0"/>
              </a:rPr>
              <a:t> </a:t>
            </a:r>
            <a:r>
              <a:rPr lang="en-US" sz="2000" b="1" i="1" dirty="0" err="1">
                <a:latin typeface="Times New Roman" pitchFamily="18" charset="0"/>
              </a:rPr>
              <a:t>chuyển</a:t>
            </a:r>
            <a:r>
              <a:rPr lang="en-US" sz="2000" b="1" i="1" dirty="0">
                <a:latin typeface="Times New Roman" pitchFamily="18" charset="0"/>
              </a:rPr>
              <a:t> </a:t>
            </a:r>
            <a:r>
              <a:rPr lang="en-US" sz="2000" b="1" i="1" dirty="0" err="1">
                <a:latin typeface="Times New Roman" pitchFamily="18" charset="0"/>
              </a:rPr>
              <a:t>động</a:t>
            </a:r>
            <a:r>
              <a:rPr lang="en-US" sz="2000" b="1" i="1" dirty="0">
                <a:latin typeface="Times New Roman" pitchFamily="18" charset="0"/>
              </a:rPr>
              <a:t>?</a:t>
            </a:r>
          </a:p>
        </p:txBody>
      </p:sp>
      <p:grpSp>
        <p:nvGrpSpPr>
          <p:cNvPr id="140304" name="Group 16"/>
          <p:cNvGrpSpPr>
            <a:grpSpLocks/>
          </p:cNvGrpSpPr>
          <p:nvPr/>
        </p:nvGrpSpPr>
        <p:grpSpPr bwMode="auto">
          <a:xfrm>
            <a:off x="1676400" y="3276600"/>
            <a:ext cx="6019800" cy="2114550"/>
            <a:chOff x="528" y="0"/>
            <a:chExt cx="4491" cy="2421"/>
          </a:xfrm>
        </p:grpSpPr>
        <p:pic>
          <p:nvPicPr>
            <p:cNvPr id="140305" name="Picture 17" descr="Tayquay-contruot-moi02"/>
            <p:cNvPicPr>
              <a:picLocks noChangeAspect="1" noChangeArrowheads="1" noCrop="1"/>
            </p:cNvPicPr>
            <p:nvPr/>
          </p:nvPicPr>
          <p:blipFill>
            <a:blip r:embed="rId2"/>
            <a:srcRect/>
            <a:stretch>
              <a:fillRect/>
            </a:stretch>
          </p:blipFill>
          <p:spPr bwMode="auto">
            <a:xfrm>
              <a:off x="528" y="0"/>
              <a:ext cx="4491" cy="2382"/>
            </a:xfrm>
            <a:prstGeom prst="rect">
              <a:avLst/>
            </a:prstGeom>
            <a:noFill/>
          </p:spPr>
        </p:pic>
        <p:sp>
          <p:nvSpPr>
            <p:cNvPr id="140306" name="Text Box 18"/>
            <p:cNvSpPr txBox="1">
              <a:spLocks noChangeArrowheads="1"/>
            </p:cNvSpPr>
            <p:nvPr/>
          </p:nvSpPr>
          <p:spPr bwMode="auto">
            <a:xfrm>
              <a:off x="911" y="1967"/>
              <a:ext cx="3792" cy="454"/>
            </a:xfrm>
            <a:prstGeom prst="rect">
              <a:avLst/>
            </a:prstGeom>
            <a:solidFill>
              <a:schemeClr val="bg1"/>
            </a:solidFill>
            <a:ln w="9525">
              <a:noFill/>
              <a:miter lim="800000"/>
              <a:headEnd/>
              <a:tailEnd/>
            </a:ln>
            <a:effectLst/>
          </p:spPr>
          <p:txBody>
            <a:bodyPr>
              <a:spAutoFit/>
            </a:bodyPr>
            <a:lstStyle/>
            <a:p>
              <a:pPr algn="ctr">
                <a:spcBef>
                  <a:spcPct val="50000"/>
                </a:spcBef>
              </a:pPr>
              <a:endParaRPr lang="en-US" sz="2000"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140297"/>
                                        </p:tgtEl>
                                        <p:attrNameLst>
                                          <p:attrName>style.visibility</p:attrName>
                                        </p:attrNameLst>
                                      </p:cBhvr>
                                      <p:to>
                                        <p:strVal val="visible"/>
                                      </p:to>
                                    </p:set>
                                    <p:animEffect transition="in" filter="dissolve">
                                      <p:cBhvr>
                                        <p:cTn id="7" dur="500"/>
                                        <p:tgtEl>
                                          <p:spTgt spid="140297"/>
                                        </p:tgtEl>
                                      </p:cBhvr>
                                    </p:animEffect>
                                  </p:childTnLst>
                                </p:cTn>
                              </p:par>
                              <p:par>
                                <p:cTn id="8" presetID="1" presetClass="entr" presetSubtype="0" fill="hold" nodeType="withEffect">
                                  <p:stCondLst>
                                    <p:cond delay="0"/>
                                  </p:stCondLst>
                                  <p:childTnLst>
                                    <p:set>
                                      <p:cBhvr>
                                        <p:cTn id="9" dur="1" fill="hold">
                                          <p:stCondLst>
                                            <p:cond delay="0"/>
                                          </p:stCondLst>
                                        </p:cTn>
                                        <p:tgtEl>
                                          <p:spTgt spid="14030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0296">
                                            <p:txEl>
                                              <p:pRg st="0" end="0"/>
                                            </p:txEl>
                                          </p:spTgt>
                                        </p:tgtEl>
                                        <p:attrNameLst>
                                          <p:attrName>style.visibility</p:attrName>
                                        </p:attrNameLst>
                                      </p:cBhvr>
                                      <p:to>
                                        <p:strVal val="visible"/>
                                      </p:to>
                                    </p:set>
                                    <p:anim calcmode="discrete" valueType="clr">
                                      <p:cBhvr override="childStyle">
                                        <p:cTn id="14" dur="80"/>
                                        <p:tgtEl>
                                          <p:spTgt spid="14029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029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4029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build="allAtOnce"/>
      <p:bldP spid="14029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228600" y="228600"/>
            <a:ext cx="70104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II/ </a:t>
            </a:r>
            <a:r>
              <a:rPr lang="en-US" sz="2400" b="1" u="sng" dirty="0" err="1">
                <a:latin typeface="Times New Roman" pitchFamily="18" charset="0"/>
              </a:rPr>
              <a:t>Một</a:t>
            </a:r>
            <a:r>
              <a:rPr lang="en-US" sz="2400" b="1" u="sng" dirty="0">
                <a:latin typeface="Times New Roman" pitchFamily="18" charset="0"/>
              </a:rPr>
              <a:t> </a:t>
            </a:r>
            <a:r>
              <a:rPr lang="en-US" sz="2400" b="1" u="sng" dirty="0" err="1">
                <a:latin typeface="Times New Roman" pitchFamily="18" charset="0"/>
              </a:rPr>
              <a:t>số</a:t>
            </a:r>
            <a:r>
              <a:rPr lang="en-US" sz="2400" b="1" u="sng" dirty="0">
                <a:latin typeface="Times New Roman" pitchFamily="18" charset="0"/>
              </a:rPr>
              <a:t> </a:t>
            </a:r>
            <a:r>
              <a:rPr lang="en-US" sz="2400" b="1" u="sng" dirty="0" err="1">
                <a:latin typeface="Times New Roman" pitchFamily="18" charset="0"/>
              </a:rPr>
              <a:t>cơ</a:t>
            </a:r>
            <a:r>
              <a:rPr lang="en-US" sz="2400" b="1" u="sng" dirty="0">
                <a:latin typeface="Times New Roman" pitchFamily="18" charset="0"/>
              </a:rPr>
              <a:t>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biến</a:t>
            </a:r>
            <a:r>
              <a:rPr lang="en-US" sz="2400" b="1" u="sng" dirty="0">
                <a:latin typeface="Times New Roman" pitchFamily="18" charset="0"/>
              </a:rPr>
              <a:t> </a:t>
            </a:r>
            <a:r>
              <a:rPr lang="en-US" sz="2400" b="1" u="sng" dirty="0" err="1">
                <a:latin typeface="Times New Roman" pitchFamily="18" charset="0"/>
              </a:rPr>
              <a:t>đổi</a:t>
            </a:r>
            <a:r>
              <a:rPr lang="en-US" sz="2400" b="1" u="sng" dirty="0">
                <a:latin typeface="Times New Roman" pitchFamily="18" charset="0"/>
              </a:rPr>
              <a:t> </a:t>
            </a:r>
            <a:r>
              <a:rPr lang="en-US" sz="2400" b="1" u="sng" dirty="0" err="1">
                <a:latin typeface="Times New Roman" pitchFamily="18" charset="0"/>
              </a:rPr>
              <a:t>chuyển</a:t>
            </a:r>
            <a:r>
              <a:rPr lang="en-US" sz="2400" b="1" u="sng" dirty="0">
                <a:latin typeface="Times New Roman" pitchFamily="18" charset="0"/>
              </a:rPr>
              <a:t> </a:t>
            </a:r>
            <a:r>
              <a:rPr lang="en-US" sz="2400" b="1" u="sng" dirty="0" err="1">
                <a:latin typeface="Times New Roman" pitchFamily="18" charset="0"/>
              </a:rPr>
              <a:t>động</a:t>
            </a:r>
            <a:r>
              <a:rPr lang="en-US" sz="2400" b="1" u="sng" dirty="0">
                <a:latin typeface="Times New Roman" pitchFamily="18" charset="0"/>
              </a:rPr>
              <a:t>.</a:t>
            </a:r>
          </a:p>
        </p:txBody>
      </p:sp>
      <p:sp>
        <p:nvSpPr>
          <p:cNvPr id="141317" name="Text Box 5"/>
          <p:cNvSpPr txBox="1">
            <a:spLocks noChangeArrowheads="1"/>
          </p:cNvSpPr>
          <p:nvPr/>
        </p:nvSpPr>
        <p:spPr bwMode="auto">
          <a:xfrm>
            <a:off x="533400" y="8382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a:latin typeface="Times New Roman" pitchFamily="18" charset="0"/>
              </a:rPr>
              <a:t>1.</a:t>
            </a:r>
            <a:r>
              <a:rPr lang="en-US" sz="2800">
                <a:latin typeface="Times New Roman" pitchFamily="18" charset="0"/>
              </a:rPr>
              <a:t> </a:t>
            </a:r>
            <a:r>
              <a:rPr lang="en-US" sz="2400">
                <a:latin typeface="Times New Roman" pitchFamily="18" charset="0"/>
              </a:rPr>
              <a:t>Biến đổi chuyển động quay thành chuyển động tịnh tiến</a:t>
            </a:r>
            <a:endParaRPr lang="en-US" sz="2000" i="1">
              <a:latin typeface="Times New Roman" pitchFamily="18" charset="0"/>
            </a:endParaRPr>
          </a:p>
        </p:txBody>
      </p:sp>
      <p:sp>
        <p:nvSpPr>
          <p:cNvPr id="141318" name="Text Box 6"/>
          <p:cNvSpPr txBox="1">
            <a:spLocks noChangeArrowheads="1"/>
          </p:cNvSpPr>
          <p:nvPr/>
        </p:nvSpPr>
        <p:spPr bwMode="auto">
          <a:xfrm>
            <a:off x="685800" y="1066800"/>
            <a:ext cx="1857375" cy="519113"/>
          </a:xfrm>
          <a:prstGeom prst="rect">
            <a:avLst/>
          </a:prstGeom>
          <a:noFill/>
          <a:ln w="9525">
            <a:noFill/>
            <a:miter lim="800000"/>
            <a:headEnd/>
            <a:tailEnd/>
          </a:ln>
          <a:effectLst/>
        </p:spPr>
        <p:txBody>
          <a:bodyPr>
            <a:spAutoFit/>
          </a:bodyPr>
          <a:lstStyle/>
          <a:p>
            <a:pPr>
              <a:spcBef>
                <a:spcPct val="50000"/>
              </a:spcBef>
            </a:pPr>
            <a:r>
              <a:rPr lang="en-US" sz="2800" dirty="0">
                <a:latin typeface="Times New Roman" pitchFamily="18" charset="0"/>
              </a:rPr>
              <a:t>a. </a:t>
            </a:r>
            <a:r>
              <a:rPr lang="en-US" sz="2400" dirty="0" err="1">
                <a:latin typeface="Times New Roman" pitchFamily="18" charset="0"/>
              </a:rPr>
              <a:t>Cấu</a:t>
            </a:r>
            <a:r>
              <a:rPr lang="en-US" sz="2400" dirty="0">
                <a:latin typeface="Times New Roman" pitchFamily="18" charset="0"/>
              </a:rPr>
              <a:t> </a:t>
            </a:r>
            <a:r>
              <a:rPr lang="en-US" sz="2400" dirty="0" err="1">
                <a:latin typeface="Times New Roman" pitchFamily="18" charset="0"/>
              </a:rPr>
              <a:t>tạo</a:t>
            </a:r>
            <a:r>
              <a:rPr lang="en-US" sz="2800" dirty="0">
                <a:latin typeface="Times New Roman" pitchFamily="18" charset="0"/>
              </a:rPr>
              <a:t>.</a:t>
            </a:r>
          </a:p>
        </p:txBody>
      </p:sp>
      <p:sp>
        <p:nvSpPr>
          <p:cNvPr id="141319" name="Text Box 7"/>
          <p:cNvSpPr txBox="1">
            <a:spLocks noChangeArrowheads="1"/>
          </p:cNvSpPr>
          <p:nvPr/>
        </p:nvSpPr>
        <p:spPr bwMode="auto">
          <a:xfrm>
            <a:off x="685800" y="1600200"/>
            <a:ext cx="34290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b.</a:t>
            </a:r>
            <a:r>
              <a:rPr lang="en-US" sz="2400" dirty="0">
                <a:latin typeface="Times New Roman" pitchFamily="18" charset="0"/>
              </a:rPr>
              <a:t> </a:t>
            </a:r>
            <a:r>
              <a:rPr lang="en-US" sz="2400" dirty="0" err="1">
                <a:latin typeface="Times New Roman" pitchFamily="18" charset="0"/>
              </a:rPr>
              <a:t>Nguyên</a:t>
            </a:r>
            <a:r>
              <a:rPr lang="en-US" sz="2400" dirty="0">
                <a:latin typeface="Times New Roman" pitchFamily="18" charset="0"/>
              </a:rPr>
              <a:t> </a:t>
            </a:r>
            <a:r>
              <a:rPr lang="en-US" sz="2400" dirty="0" err="1">
                <a:latin typeface="Times New Roman" pitchFamily="18" charset="0"/>
              </a:rPr>
              <a:t>lí</a:t>
            </a:r>
            <a:r>
              <a:rPr lang="en-US" sz="2400" dirty="0">
                <a:latin typeface="Times New Roman" pitchFamily="18" charset="0"/>
              </a:rPr>
              <a:t> </a:t>
            </a:r>
            <a:r>
              <a:rPr lang="en-US" sz="2400" dirty="0" err="1">
                <a:latin typeface="Times New Roman" pitchFamily="18" charset="0"/>
              </a:rPr>
              <a:t>làm</a:t>
            </a:r>
            <a:r>
              <a:rPr lang="en-US" sz="2400" dirty="0">
                <a:latin typeface="Times New Roman" pitchFamily="18" charset="0"/>
              </a:rPr>
              <a:t> </a:t>
            </a:r>
            <a:r>
              <a:rPr lang="en-US" sz="2400" dirty="0" err="1">
                <a:latin typeface="Times New Roman" pitchFamily="18" charset="0"/>
              </a:rPr>
              <a:t>việc</a:t>
            </a:r>
            <a:r>
              <a:rPr lang="en-US" sz="2400" dirty="0">
                <a:latin typeface="Times New Roman" pitchFamily="18" charset="0"/>
              </a:rPr>
              <a:t>:</a:t>
            </a:r>
          </a:p>
        </p:txBody>
      </p:sp>
      <p:pic>
        <p:nvPicPr>
          <p:cNvPr id="141322" name="Picture 10" descr="con truot deu"/>
          <p:cNvPicPr>
            <a:picLocks noChangeAspect="1" noChangeArrowheads="1" noCrop="1"/>
          </p:cNvPicPr>
          <p:nvPr/>
        </p:nvPicPr>
        <p:blipFill>
          <a:blip r:embed="rId2"/>
          <a:srcRect/>
          <a:stretch>
            <a:fillRect/>
          </a:stretch>
        </p:blipFill>
        <p:spPr bwMode="auto">
          <a:xfrm rot="16200000" flipH="1">
            <a:off x="3160712" y="2551113"/>
            <a:ext cx="2212975" cy="6096000"/>
          </a:xfrm>
          <a:prstGeom prst="rect">
            <a:avLst/>
          </a:prstGeom>
          <a:noFill/>
          <a:ln w="9525">
            <a:noFill/>
            <a:miter lim="800000"/>
            <a:headEnd/>
            <a:tailEnd/>
          </a:ln>
        </p:spPr>
      </p:pic>
      <p:sp>
        <p:nvSpPr>
          <p:cNvPr id="141323" name="Text Box 11"/>
          <p:cNvSpPr txBox="1">
            <a:spLocks noChangeArrowheads="1"/>
          </p:cNvSpPr>
          <p:nvPr/>
        </p:nvSpPr>
        <p:spPr bwMode="auto">
          <a:xfrm>
            <a:off x="838200" y="2133600"/>
            <a:ext cx="7543800" cy="1107996"/>
          </a:xfrm>
          <a:prstGeom prst="rect">
            <a:avLst/>
          </a:prstGeom>
          <a:noFill/>
          <a:ln w="9525">
            <a:noFill/>
            <a:miter lim="800000"/>
            <a:headEnd/>
            <a:tailEnd/>
          </a:ln>
          <a:effectLst/>
        </p:spPr>
        <p:txBody>
          <a:bodyPr>
            <a:spAutoFit/>
          </a:bodyPr>
          <a:lstStyle/>
          <a:p>
            <a:pPr algn="just">
              <a:spcBef>
                <a:spcPct val="50000"/>
              </a:spcBef>
            </a:pPr>
            <a:r>
              <a:rPr lang="en-US" sz="2200" dirty="0" err="1" smtClean="0">
                <a:latin typeface="Times New Roman" pitchFamily="18" charset="0"/>
              </a:rPr>
              <a:t>Em</a:t>
            </a:r>
            <a:r>
              <a:rPr lang="en-US" sz="2200" dirty="0" smtClean="0">
                <a:latin typeface="Times New Roman" pitchFamily="18" charset="0"/>
              </a:rPr>
              <a:t> </a:t>
            </a:r>
            <a:r>
              <a:rPr lang="en-US" sz="2200" dirty="0" err="1">
                <a:latin typeface="Times New Roman" pitchFamily="18" charset="0"/>
              </a:rPr>
              <a:t>hãy</a:t>
            </a:r>
            <a:r>
              <a:rPr lang="en-US" sz="2200" dirty="0">
                <a:latin typeface="Times New Roman" pitchFamily="18" charset="0"/>
              </a:rPr>
              <a:t> </a:t>
            </a:r>
            <a:r>
              <a:rPr lang="en-US" sz="2200" dirty="0" err="1">
                <a:latin typeface="Times New Roman" pitchFamily="18" charset="0"/>
              </a:rPr>
              <a:t>cho</a:t>
            </a:r>
            <a:r>
              <a:rPr lang="en-US" sz="2200" dirty="0">
                <a:latin typeface="Times New Roman" pitchFamily="18" charset="0"/>
              </a:rPr>
              <a:t> </a:t>
            </a:r>
            <a:r>
              <a:rPr lang="en-US" sz="2200" dirty="0" err="1">
                <a:latin typeface="Times New Roman" pitchFamily="18" charset="0"/>
              </a:rPr>
              <a:t>biết</a:t>
            </a:r>
            <a:r>
              <a:rPr lang="en-US" sz="2200" dirty="0">
                <a:latin typeface="Times New Roman" pitchFamily="18" charset="0"/>
              </a:rPr>
              <a:t> </a:t>
            </a:r>
            <a:r>
              <a:rPr lang="en-US" sz="2200" dirty="0" err="1">
                <a:latin typeface="Times New Roman" pitchFamily="18" charset="0"/>
              </a:rPr>
              <a:t>có</a:t>
            </a:r>
            <a:r>
              <a:rPr lang="en-US" sz="2200" dirty="0">
                <a:latin typeface="Times New Roman" pitchFamily="18" charset="0"/>
              </a:rPr>
              <a:t> </a:t>
            </a:r>
            <a:r>
              <a:rPr lang="en-US" sz="2200" dirty="0" err="1">
                <a:latin typeface="Times New Roman" pitchFamily="18" charset="0"/>
              </a:rPr>
              <a:t>thể</a:t>
            </a:r>
            <a:r>
              <a:rPr lang="en-US" sz="2200" dirty="0">
                <a:latin typeface="Times New Roman" pitchFamily="18" charset="0"/>
              </a:rPr>
              <a:t> </a:t>
            </a:r>
            <a:r>
              <a:rPr lang="en-US" sz="2200" dirty="0" err="1">
                <a:latin typeface="Times New Roman" pitchFamily="18" charset="0"/>
              </a:rPr>
              <a:t>biến</a:t>
            </a:r>
            <a:r>
              <a:rPr lang="en-US" sz="2200" dirty="0">
                <a:latin typeface="Times New Roman" pitchFamily="18" charset="0"/>
              </a:rPr>
              <a:t> </a:t>
            </a:r>
            <a:r>
              <a:rPr lang="en-US" sz="2200" dirty="0" err="1">
                <a:latin typeface="Times New Roman" pitchFamily="18" charset="0"/>
              </a:rPr>
              <a:t>đổi</a:t>
            </a:r>
            <a:r>
              <a:rPr lang="en-US" sz="2200" dirty="0">
                <a:latin typeface="Times New Roman" pitchFamily="18" charset="0"/>
              </a:rPr>
              <a:t> </a:t>
            </a:r>
            <a:r>
              <a:rPr lang="en-US" sz="2200" dirty="0" err="1">
                <a:latin typeface="Times New Roman" pitchFamily="18" charset="0"/>
              </a:rPr>
              <a:t>chuyển</a:t>
            </a:r>
            <a:r>
              <a:rPr lang="en-US" sz="2200" dirty="0">
                <a:latin typeface="Times New Roman" pitchFamily="18" charset="0"/>
              </a:rPr>
              <a:t> </a:t>
            </a:r>
            <a:r>
              <a:rPr lang="en-US" sz="2200" dirty="0" err="1">
                <a:latin typeface="Times New Roman" pitchFamily="18" charset="0"/>
              </a:rPr>
              <a:t>động</a:t>
            </a:r>
            <a:r>
              <a:rPr lang="en-US" sz="2200" dirty="0">
                <a:latin typeface="Times New Roman" pitchFamily="18" charset="0"/>
              </a:rPr>
              <a:t> </a:t>
            </a:r>
            <a:r>
              <a:rPr lang="en-US" sz="2200" dirty="0" err="1">
                <a:latin typeface="Times New Roman" pitchFamily="18" charset="0"/>
              </a:rPr>
              <a:t>tịnh</a:t>
            </a:r>
            <a:r>
              <a:rPr lang="en-US" sz="2200" dirty="0">
                <a:latin typeface="Times New Roman" pitchFamily="18" charset="0"/>
              </a:rPr>
              <a:t> </a:t>
            </a:r>
            <a:r>
              <a:rPr lang="en-US" sz="2200" dirty="0" err="1">
                <a:latin typeface="Times New Roman" pitchFamily="18" charset="0"/>
              </a:rPr>
              <a:t>tiến</a:t>
            </a:r>
            <a:r>
              <a:rPr lang="en-US" sz="2200" dirty="0">
                <a:latin typeface="Times New Roman" pitchFamily="18" charset="0"/>
              </a:rPr>
              <a:t> </a:t>
            </a:r>
            <a:r>
              <a:rPr lang="en-US" sz="2200" dirty="0" err="1">
                <a:latin typeface="Times New Roman" pitchFamily="18" charset="0"/>
              </a:rPr>
              <a:t>của</a:t>
            </a:r>
            <a:r>
              <a:rPr lang="en-US" sz="2200" dirty="0">
                <a:latin typeface="Times New Roman" pitchFamily="18" charset="0"/>
              </a:rPr>
              <a:t> con </a:t>
            </a:r>
            <a:r>
              <a:rPr lang="en-US" sz="2200" dirty="0" err="1">
                <a:latin typeface="Times New Roman" pitchFamily="18" charset="0"/>
              </a:rPr>
              <a:t>trượt</a:t>
            </a:r>
            <a:r>
              <a:rPr lang="en-US" sz="2200" dirty="0">
                <a:latin typeface="Times New Roman" pitchFamily="18" charset="0"/>
              </a:rPr>
              <a:t> </a:t>
            </a:r>
            <a:r>
              <a:rPr lang="en-US" sz="2200" dirty="0" err="1">
                <a:latin typeface="Times New Roman" pitchFamily="18" charset="0"/>
              </a:rPr>
              <a:t>thành</a:t>
            </a:r>
            <a:r>
              <a:rPr lang="en-US" sz="2200" dirty="0">
                <a:latin typeface="Times New Roman" pitchFamily="18" charset="0"/>
              </a:rPr>
              <a:t> </a:t>
            </a:r>
            <a:r>
              <a:rPr lang="en-US" sz="2200" dirty="0" err="1">
                <a:latin typeface="Times New Roman" pitchFamily="18" charset="0"/>
              </a:rPr>
              <a:t>chuyển</a:t>
            </a:r>
            <a:r>
              <a:rPr lang="en-US" sz="2200" dirty="0">
                <a:latin typeface="Times New Roman" pitchFamily="18" charset="0"/>
              </a:rPr>
              <a:t> </a:t>
            </a:r>
            <a:r>
              <a:rPr lang="en-US" sz="2200" dirty="0" err="1">
                <a:latin typeface="Times New Roman" pitchFamily="18" charset="0"/>
              </a:rPr>
              <a:t>động</a:t>
            </a:r>
            <a:r>
              <a:rPr lang="en-US" sz="2200" dirty="0">
                <a:latin typeface="Times New Roman" pitchFamily="18" charset="0"/>
              </a:rPr>
              <a:t> quay </a:t>
            </a:r>
            <a:r>
              <a:rPr lang="en-US" sz="2200" dirty="0" err="1">
                <a:latin typeface="Times New Roman" pitchFamily="18" charset="0"/>
              </a:rPr>
              <a:t>tròn</a:t>
            </a:r>
            <a:r>
              <a:rPr lang="en-US" sz="2200" dirty="0">
                <a:latin typeface="Times New Roman" pitchFamily="18" charset="0"/>
              </a:rPr>
              <a:t> </a:t>
            </a:r>
            <a:r>
              <a:rPr lang="en-US" sz="2200" dirty="0" err="1">
                <a:latin typeface="Times New Roman" pitchFamily="18" charset="0"/>
              </a:rPr>
              <a:t>của</a:t>
            </a:r>
            <a:r>
              <a:rPr lang="en-US" sz="2200" dirty="0">
                <a:latin typeface="Times New Roman" pitchFamily="18" charset="0"/>
              </a:rPr>
              <a:t> </a:t>
            </a:r>
            <a:r>
              <a:rPr lang="en-US" sz="2200" dirty="0" err="1">
                <a:latin typeface="Times New Roman" pitchFamily="18" charset="0"/>
              </a:rPr>
              <a:t>tay</a:t>
            </a:r>
            <a:r>
              <a:rPr lang="en-US" sz="2200" dirty="0">
                <a:latin typeface="Times New Roman" pitchFamily="18" charset="0"/>
              </a:rPr>
              <a:t> quay </a:t>
            </a:r>
            <a:r>
              <a:rPr lang="en-US" sz="2200" dirty="0" err="1">
                <a:latin typeface="Times New Roman" pitchFamily="18" charset="0"/>
              </a:rPr>
              <a:t>được</a:t>
            </a:r>
            <a:r>
              <a:rPr lang="en-US" sz="2200" dirty="0">
                <a:latin typeface="Times New Roman" pitchFamily="18" charset="0"/>
              </a:rPr>
              <a:t> </a:t>
            </a:r>
            <a:r>
              <a:rPr lang="en-US" sz="2200" dirty="0" err="1">
                <a:latin typeface="Times New Roman" pitchFamily="18" charset="0"/>
              </a:rPr>
              <a:t>không</a:t>
            </a:r>
            <a:r>
              <a:rPr lang="en-US" sz="2200" dirty="0">
                <a:latin typeface="Times New Roman" pitchFamily="18" charset="0"/>
              </a:rPr>
              <a:t>? </a:t>
            </a:r>
            <a:r>
              <a:rPr lang="en-US" sz="2200" dirty="0" err="1">
                <a:latin typeface="Times New Roman" pitchFamily="18" charset="0"/>
              </a:rPr>
              <a:t>Khi</a:t>
            </a:r>
            <a:r>
              <a:rPr lang="en-US" sz="2200" dirty="0">
                <a:latin typeface="Times New Roman" pitchFamily="18" charset="0"/>
              </a:rPr>
              <a:t> </a:t>
            </a:r>
            <a:r>
              <a:rPr lang="en-US" sz="2200" dirty="0" err="1">
                <a:latin typeface="Times New Roman" pitchFamily="18" charset="0"/>
              </a:rPr>
              <a:t>đó</a:t>
            </a:r>
            <a:r>
              <a:rPr lang="en-US" sz="2200" dirty="0">
                <a:latin typeface="Times New Roman" pitchFamily="18" charset="0"/>
              </a:rPr>
              <a:t> </a:t>
            </a:r>
            <a:r>
              <a:rPr lang="en-US" sz="2200" dirty="0" err="1">
                <a:latin typeface="Times New Roman" pitchFamily="18" charset="0"/>
              </a:rPr>
              <a:t>cơ</a:t>
            </a:r>
            <a:r>
              <a:rPr lang="en-US" sz="2200" dirty="0">
                <a:latin typeface="Times New Roman" pitchFamily="18" charset="0"/>
              </a:rPr>
              <a:t> </a:t>
            </a:r>
            <a:r>
              <a:rPr lang="en-US" sz="2200" dirty="0" err="1">
                <a:latin typeface="Times New Roman" pitchFamily="18" charset="0"/>
              </a:rPr>
              <a:t>cấu</a:t>
            </a:r>
            <a:r>
              <a:rPr lang="en-US" sz="2200" dirty="0">
                <a:latin typeface="Times New Roman" pitchFamily="18" charset="0"/>
              </a:rPr>
              <a:t> </a:t>
            </a:r>
            <a:r>
              <a:rPr lang="en-US" sz="2200" dirty="0" err="1">
                <a:latin typeface="Times New Roman" pitchFamily="18" charset="0"/>
              </a:rPr>
              <a:t>hoạt</a:t>
            </a:r>
            <a:r>
              <a:rPr lang="en-US" sz="2200" dirty="0">
                <a:latin typeface="Times New Roman" pitchFamily="18" charset="0"/>
              </a:rPr>
              <a:t> </a:t>
            </a:r>
            <a:r>
              <a:rPr lang="en-US" sz="2200" dirty="0" err="1">
                <a:latin typeface="Times New Roman" pitchFamily="18" charset="0"/>
              </a:rPr>
              <a:t>động</a:t>
            </a:r>
            <a:r>
              <a:rPr lang="en-US" sz="2200" dirty="0">
                <a:latin typeface="Times New Roman" pitchFamily="18" charset="0"/>
              </a:rPr>
              <a:t> </a:t>
            </a:r>
            <a:r>
              <a:rPr lang="en-US" sz="2200" dirty="0" err="1">
                <a:latin typeface="Times New Roman" pitchFamily="18" charset="0"/>
              </a:rPr>
              <a:t>ra</a:t>
            </a:r>
            <a:r>
              <a:rPr lang="en-US" sz="2200" dirty="0">
                <a:latin typeface="Times New Roman" pitchFamily="18" charset="0"/>
              </a:rPr>
              <a:t> </a:t>
            </a:r>
            <a:r>
              <a:rPr lang="en-US" sz="2200" dirty="0" err="1">
                <a:latin typeface="Times New Roman" pitchFamily="18" charset="0"/>
              </a:rPr>
              <a:t>sao</a:t>
            </a:r>
            <a:r>
              <a:rPr lang="en-US" sz="2200" dirty="0">
                <a:latin typeface="Times New Roman" pitchFamily="18" charset="0"/>
              </a:rPr>
              <a:t>?</a:t>
            </a:r>
          </a:p>
        </p:txBody>
      </p:sp>
      <p:sp>
        <p:nvSpPr>
          <p:cNvPr id="141324" name="Text Box 12"/>
          <p:cNvSpPr txBox="1">
            <a:spLocks noChangeArrowheads="1"/>
          </p:cNvSpPr>
          <p:nvPr/>
        </p:nvSpPr>
        <p:spPr bwMode="auto">
          <a:xfrm>
            <a:off x="914400" y="3451225"/>
            <a:ext cx="7620000" cy="1077218"/>
          </a:xfrm>
          <a:prstGeom prst="rect">
            <a:avLst/>
          </a:prstGeom>
          <a:noFill/>
          <a:ln w="9525">
            <a:noFill/>
            <a:miter lim="800000"/>
            <a:headEnd/>
            <a:tailEnd/>
          </a:ln>
          <a:effectLst/>
        </p:spPr>
        <p:txBody>
          <a:bodyPr>
            <a:spAutoFit/>
          </a:bodyPr>
          <a:lstStyle/>
          <a:p>
            <a:pPr>
              <a:spcBef>
                <a:spcPct val="25000"/>
              </a:spcBef>
            </a:pPr>
            <a:r>
              <a:rPr lang="en-US" sz="3200" b="1" dirty="0" smtClean="0">
                <a:solidFill>
                  <a:srgbClr val="0000FF"/>
                </a:solidFill>
                <a:latin typeface="Times New Roman" pitchFamily="18" charset="0"/>
              </a:rPr>
              <a:t>Ta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thể</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biến</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đổi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được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cơ</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cấu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hoạt</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động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ngược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lại</a:t>
            </a:r>
            <a:endParaRPr lang="en-US" sz="3200" b="1" dirty="0">
              <a:solidFill>
                <a:srgbClr val="0000FF"/>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1323"/>
                                        </p:tgtEl>
                                        <p:attrNameLst>
                                          <p:attrName>style.visibility</p:attrName>
                                        </p:attrNameLst>
                                      </p:cBhvr>
                                      <p:to>
                                        <p:strVal val="visible"/>
                                      </p:to>
                                    </p:set>
                                    <p:anim calcmode="lin" valueType="num">
                                      <p:cBhvr>
                                        <p:cTn id="7" dur="500" fill="hold"/>
                                        <p:tgtEl>
                                          <p:spTgt spid="141323"/>
                                        </p:tgtEl>
                                        <p:attrNameLst>
                                          <p:attrName>ppt_w</p:attrName>
                                        </p:attrNameLst>
                                      </p:cBhvr>
                                      <p:tavLst>
                                        <p:tav tm="0">
                                          <p:val>
                                            <p:fltVal val="0"/>
                                          </p:val>
                                        </p:tav>
                                        <p:tav tm="100000">
                                          <p:val>
                                            <p:strVal val="#ppt_w"/>
                                          </p:val>
                                        </p:tav>
                                      </p:tavLst>
                                    </p:anim>
                                    <p:anim calcmode="lin" valueType="num">
                                      <p:cBhvr>
                                        <p:cTn id="8" dur="500" fill="hold"/>
                                        <p:tgtEl>
                                          <p:spTgt spid="141323"/>
                                        </p:tgtEl>
                                        <p:attrNameLst>
                                          <p:attrName>ppt_h</p:attrName>
                                        </p:attrNameLst>
                                      </p:cBhvr>
                                      <p:tavLst>
                                        <p:tav tm="0">
                                          <p:val>
                                            <p:fltVal val="0"/>
                                          </p:val>
                                        </p:tav>
                                        <p:tav tm="100000">
                                          <p:val>
                                            <p:strVal val="#ppt_h"/>
                                          </p:val>
                                        </p:tav>
                                      </p:tavLst>
                                    </p:anim>
                                    <p:animEffect transition="in" filter="fade">
                                      <p:cBhvr>
                                        <p:cTn id="9" dur="500"/>
                                        <p:tgtEl>
                                          <p:spTgt spid="141323"/>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141324"/>
                                        </p:tgtEl>
                                        <p:attrNameLst>
                                          <p:attrName>style.visibility</p:attrName>
                                        </p:attrNameLst>
                                      </p:cBhvr>
                                      <p:to>
                                        <p:strVal val="visible"/>
                                      </p:to>
                                    </p:set>
                                    <p:animEffect transition="in" filter="plus(in)">
                                      <p:cBhvr>
                                        <p:cTn id="14" dur="1000"/>
                                        <p:tgtEl>
                                          <p:spTgt spid="14132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41322"/>
                                        </p:tgtEl>
                                        <p:attrNameLst>
                                          <p:attrName>style.visibility</p:attrName>
                                        </p:attrNameLst>
                                      </p:cBhvr>
                                      <p:to>
                                        <p:strVal val="visible"/>
                                      </p:to>
                                    </p:set>
                                    <p:animEffect transition="in" filter="diamond(in)">
                                      <p:cBhvr>
                                        <p:cTn id="19" dur="2000"/>
                                        <p:tgtEl>
                                          <p:spTgt spid="141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3" grpId="0"/>
      <p:bldP spid="1413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609600"/>
            <a:ext cx="7010400" cy="457200"/>
          </a:xfrm>
          <a:prstGeom prst="rect">
            <a:avLst/>
          </a:prstGeom>
          <a:noFill/>
          <a:ln w="9525">
            <a:noFill/>
            <a:miter lim="800000"/>
            <a:headEnd/>
            <a:tailEnd/>
          </a:ln>
          <a:effectLst/>
        </p:spPr>
        <p:txBody>
          <a:bodyPr>
            <a:spAutoFit/>
          </a:bodyPr>
          <a:lstStyle/>
          <a:p>
            <a:pPr>
              <a:spcBef>
                <a:spcPct val="50000"/>
              </a:spcBef>
            </a:pPr>
            <a:r>
              <a:rPr lang="en-US" sz="2400" b="1" dirty="0">
                <a:latin typeface="Times New Roman" pitchFamily="18" charset="0"/>
              </a:rPr>
              <a:t>II/ </a:t>
            </a:r>
            <a:r>
              <a:rPr lang="en-US" sz="2400" b="1" u="sng" dirty="0" err="1">
                <a:latin typeface="Times New Roman" pitchFamily="18" charset="0"/>
              </a:rPr>
              <a:t>Một</a:t>
            </a:r>
            <a:r>
              <a:rPr lang="en-US" sz="2400" b="1" u="sng" dirty="0">
                <a:latin typeface="Times New Roman" pitchFamily="18" charset="0"/>
              </a:rPr>
              <a:t> </a:t>
            </a:r>
            <a:r>
              <a:rPr lang="en-US" sz="2400" b="1" u="sng" dirty="0" err="1">
                <a:latin typeface="Times New Roman" pitchFamily="18" charset="0"/>
              </a:rPr>
              <a:t>số</a:t>
            </a:r>
            <a:r>
              <a:rPr lang="en-US" sz="2400" b="1" u="sng" dirty="0">
                <a:latin typeface="Times New Roman" pitchFamily="18" charset="0"/>
              </a:rPr>
              <a:t> </a:t>
            </a:r>
            <a:r>
              <a:rPr lang="en-US" sz="2400" b="1" u="sng" dirty="0" err="1">
                <a:latin typeface="Times New Roman" pitchFamily="18" charset="0"/>
              </a:rPr>
              <a:t>cơ</a:t>
            </a:r>
            <a:r>
              <a:rPr lang="en-US" sz="2400" b="1" u="sng" dirty="0">
                <a:latin typeface="Times New Roman" pitchFamily="18" charset="0"/>
              </a:rPr>
              <a:t> </a:t>
            </a:r>
            <a:r>
              <a:rPr lang="en-US" sz="2400" b="1" u="sng" dirty="0" err="1">
                <a:latin typeface="Times New Roman" pitchFamily="18" charset="0"/>
              </a:rPr>
              <a:t>cấu</a:t>
            </a:r>
            <a:r>
              <a:rPr lang="en-US" sz="2400" b="1" u="sng" dirty="0">
                <a:latin typeface="Times New Roman" pitchFamily="18" charset="0"/>
              </a:rPr>
              <a:t> </a:t>
            </a:r>
            <a:r>
              <a:rPr lang="en-US" sz="2400" b="1" u="sng" dirty="0" err="1">
                <a:latin typeface="Times New Roman" pitchFamily="18" charset="0"/>
              </a:rPr>
              <a:t>biến</a:t>
            </a:r>
            <a:r>
              <a:rPr lang="en-US" sz="2400" b="1" u="sng" dirty="0">
                <a:latin typeface="Times New Roman" pitchFamily="18" charset="0"/>
              </a:rPr>
              <a:t> </a:t>
            </a:r>
            <a:r>
              <a:rPr lang="en-US" sz="2400" b="1" u="sng" dirty="0" err="1">
                <a:latin typeface="Times New Roman" pitchFamily="18" charset="0"/>
              </a:rPr>
              <a:t>đổi</a:t>
            </a:r>
            <a:r>
              <a:rPr lang="en-US" sz="2400" b="1" u="sng" dirty="0">
                <a:latin typeface="Times New Roman" pitchFamily="18" charset="0"/>
              </a:rPr>
              <a:t> </a:t>
            </a:r>
            <a:r>
              <a:rPr lang="en-US" sz="2400" b="1" u="sng" dirty="0" err="1">
                <a:latin typeface="Times New Roman" pitchFamily="18" charset="0"/>
              </a:rPr>
              <a:t>chuyển</a:t>
            </a:r>
            <a:r>
              <a:rPr lang="en-US" sz="2400" b="1" u="sng" dirty="0">
                <a:latin typeface="Times New Roman" pitchFamily="18" charset="0"/>
              </a:rPr>
              <a:t> </a:t>
            </a:r>
            <a:r>
              <a:rPr lang="en-US" sz="2400" b="1" u="sng" dirty="0" err="1">
                <a:latin typeface="Times New Roman" pitchFamily="18" charset="0"/>
              </a:rPr>
              <a:t>động</a:t>
            </a:r>
            <a:r>
              <a:rPr lang="en-US" sz="2400" b="1" u="sng" dirty="0">
                <a:latin typeface="Times New Roman" pitchFamily="18" charset="0"/>
              </a:rPr>
              <a:t>.</a:t>
            </a:r>
          </a:p>
        </p:txBody>
      </p:sp>
      <p:sp>
        <p:nvSpPr>
          <p:cNvPr id="35845" name="Text Box 5"/>
          <p:cNvSpPr txBox="1">
            <a:spLocks noChangeArrowheads="1"/>
          </p:cNvSpPr>
          <p:nvPr/>
        </p:nvSpPr>
        <p:spPr bwMode="auto">
          <a:xfrm>
            <a:off x="533400" y="1600200"/>
            <a:ext cx="8610600" cy="306388"/>
          </a:xfrm>
          <a:prstGeom prst="rect">
            <a:avLst/>
          </a:prstGeom>
          <a:noFill/>
          <a:ln w="9525">
            <a:noFill/>
            <a:miter lim="800000"/>
            <a:headEnd/>
            <a:tailEnd/>
          </a:ln>
          <a:effectLst/>
        </p:spPr>
        <p:txBody>
          <a:bodyPr>
            <a:spAutoFit/>
          </a:bodyPr>
          <a:lstStyle/>
          <a:p>
            <a:pPr>
              <a:lnSpc>
                <a:spcPct val="50000"/>
              </a:lnSpc>
              <a:spcBef>
                <a:spcPct val="50000"/>
              </a:spcBef>
            </a:pPr>
            <a:r>
              <a:rPr lang="en-US" sz="2400">
                <a:latin typeface="Times New Roman" pitchFamily="18" charset="0"/>
              </a:rPr>
              <a:t>1.</a:t>
            </a:r>
            <a:r>
              <a:rPr lang="en-US" sz="2800">
                <a:latin typeface="Times New Roman" pitchFamily="18" charset="0"/>
              </a:rPr>
              <a:t> </a:t>
            </a:r>
            <a:r>
              <a:rPr lang="en-US" sz="2400">
                <a:latin typeface="Times New Roman" pitchFamily="18" charset="0"/>
              </a:rPr>
              <a:t>Biến đổi chuyển động quay thành chuyển động tịnh tiến</a:t>
            </a:r>
            <a:endParaRPr lang="en-US" sz="2000" i="1">
              <a:latin typeface="Times New Roman" pitchFamily="18" charset="0"/>
            </a:endParaRPr>
          </a:p>
        </p:txBody>
      </p:sp>
      <p:sp>
        <p:nvSpPr>
          <p:cNvPr id="35846" name="Text Box 6"/>
          <p:cNvSpPr txBox="1">
            <a:spLocks noChangeArrowheads="1"/>
          </p:cNvSpPr>
          <p:nvPr/>
        </p:nvSpPr>
        <p:spPr bwMode="auto">
          <a:xfrm>
            <a:off x="733425" y="1752600"/>
            <a:ext cx="1857375" cy="519113"/>
          </a:xfrm>
          <a:prstGeom prst="rect">
            <a:avLst/>
          </a:prstGeom>
          <a:noFill/>
          <a:ln w="9525">
            <a:noFill/>
            <a:miter lim="800000"/>
            <a:headEnd/>
            <a:tailEnd/>
          </a:ln>
          <a:effectLst/>
        </p:spPr>
        <p:txBody>
          <a:bodyPr>
            <a:spAutoFit/>
          </a:bodyPr>
          <a:lstStyle/>
          <a:p>
            <a:pPr>
              <a:spcBef>
                <a:spcPct val="50000"/>
              </a:spcBef>
            </a:pPr>
            <a:r>
              <a:rPr lang="en-US" sz="2800">
                <a:latin typeface="Times New Roman" pitchFamily="18" charset="0"/>
              </a:rPr>
              <a:t>a. </a:t>
            </a:r>
            <a:r>
              <a:rPr lang="en-US" sz="2400">
                <a:latin typeface="Times New Roman" pitchFamily="18" charset="0"/>
              </a:rPr>
              <a:t>Cấu tạo</a:t>
            </a:r>
            <a:r>
              <a:rPr lang="en-US" sz="2800">
                <a:latin typeface="Times New Roman" pitchFamily="18" charset="0"/>
              </a:rPr>
              <a:t>.</a:t>
            </a:r>
          </a:p>
        </p:txBody>
      </p:sp>
      <p:sp>
        <p:nvSpPr>
          <p:cNvPr id="35847" name="Text Box 7"/>
          <p:cNvSpPr txBox="1">
            <a:spLocks noChangeArrowheads="1"/>
          </p:cNvSpPr>
          <p:nvPr/>
        </p:nvSpPr>
        <p:spPr bwMode="auto">
          <a:xfrm>
            <a:off x="762000" y="2133600"/>
            <a:ext cx="3429000" cy="457200"/>
          </a:xfrm>
          <a:prstGeom prst="rect">
            <a:avLst/>
          </a:prstGeom>
          <a:noFill/>
          <a:ln w="9525">
            <a:noFill/>
            <a:miter lim="800000"/>
            <a:headEnd/>
            <a:tailEnd/>
          </a:ln>
          <a:effectLst/>
        </p:spPr>
        <p:txBody>
          <a:bodyPr>
            <a:spAutoFit/>
          </a:bodyPr>
          <a:lstStyle/>
          <a:p>
            <a:pPr>
              <a:spcBef>
                <a:spcPct val="50000"/>
              </a:spcBef>
            </a:pPr>
            <a:r>
              <a:rPr lang="en-US" sz="2400" b="1">
                <a:latin typeface="Times New Roman" pitchFamily="18" charset="0"/>
              </a:rPr>
              <a:t>b.</a:t>
            </a:r>
            <a:r>
              <a:rPr lang="en-US" sz="2400">
                <a:latin typeface="Times New Roman" pitchFamily="18" charset="0"/>
              </a:rPr>
              <a:t> Nguyên lí làm việc:</a:t>
            </a:r>
          </a:p>
        </p:txBody>
      </p:sp>
      <p:sp>
        <p:nvSpPr>
          <p:cNvPr id="35850" name="Text Box 10"/>
          <p:cNvSpPr txBox="1">
            <a:spLocks noChangeArrowheads="1"/>
          </p:cNvSpPr>
          <p:nvPr/>
        </p:nvSpPr>
        <p:spPr bwMode="auto">
          <a:xfrm>
            <a:off x="762000" y="2590800"/>
            <a:ext cx="1981200" cy="347663"/>
          </a:xfrm>
          <a:prstGeom prst="rect">
            <a:avLst/>
          </a:prstGeom>
          <a:noFill/>
          <a:ln w="9525">
            <a:noFill/>
            <a:miter lim="800000"/>
            <a:headEnd/>
            <a:tailEnd/>
          </a:ln>
          <a:effectLst/>
        </p:spPr>
        <p:txBody>
          <a:bodyPr>
            <a:spAutoFit/>
          </a:bodyPr>
          <a:lstStyle/>
          <a:p>
            <a:pPr>
              <a:lnSpc>
                <a:spcPct val="70000"/>
              </a:lnSpc>
              <a:spcBef>
                <a:spcPct val="50000"/>
              </a:spcBef>
            </a:pPr>
            <a:r>
              <a:rPr lang="en-US" sz="2400" b="1">
                <a:latin typeface="Times New Roman" pitchFamily="18" charset="0"/>
              </a:rPr>
              <a:t>c.</a:t>
            </a:r>
            <a:r>
              <a:rPr lang="en-US" sz="2400">
                <a:latin typeface="Times New Roman" pitchFamily="18" charset="0"/>
              </a:rPr>
              <a:t> Ứng dụng: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50"/>
                                        </p:tgtEl>
                                        <p:attrNameLst>
                                          <p:attrName>style.visibility</p:attrName>
                                        </p:attrNameLst>
                                      </p:cBhvr>
                                      <p:to>
                                        <p:strVal val="visible"/>
                                      </p:to>
                                    </p:set>
                                    <p:anim calcmode="discrete" valueType="clr">
                                      <p:cBhvr override="childStyle">
                                        <p:cTn id="7" dur="80"/>
                                        <p:tgtEl>
                                          <p:spTgt spid="358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50"/>
                                        </p:tgtEl>
                                        <p:attrNameLst>
                                          <p:attrName>fillcolor</p:attrName>
                                        </p:attrNameLst>
                                      </p:cBhvr>
                                      <p:tavLst>
                                        <p:tav tm="0">
                                          <p:val>
                                            <p:clrVal>
                                              <a:schemeClr val="accent2"/>
                                            </p:clrVal>
                                          </p:val>
                                        </p:tav>
                                        <p:tav tm="50000">
                                          <p:val>
                                            <p:clrVal>
                                              <a:schemeClr val="hlink"/>
                                            </p:clrVal>
                                          </p:val>
                                        </p:tav>
                                      </p:tavLst>
                                    </p:anim>
                                    <p:set>
                                      <p:cBhvr>
                                        <p:cTn id="9" dur="80"/>
                                        <p:tgtEl>
                                          <p:spTgt spid="358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74&quot;/&gt;&lt;/object&gt;&lt;object type=&quot;3&quot; unique_id=&quot;10006&quot;&gt;&lt;property id=&quot;20148&quot; value=&quot;5&quot;/&gt;&lt;property id=&quot;20300&quot; value=&quot;Slide 2&quot;/&gt;&lt;property id=&quot;20307&quot; value=&quot;279&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89&quot;/&gt;&lt;/object&gt;&lt;object type=&quot;3&quot; unique_id=&quot;10009&quot;&gt;&lt;property id=&quot;20148&quot; value=&quot;5&quot;/&gt;&lt;property id=&quot;20300&quot; value=&quot;Slide 6&quot;/&gt;&lt;property id=&quot;20307&quot; value=&quot;275&quot;/&gt;&lt;/object&gt;&lt;object type=&quot;3&quot; unique_id=&quot;10010&quot;&gt;&lt;property id=&quot;20148&quot; value=&quot;5&quot;/&gt;&lt;property id=&quot;20300&quot; value=&quot;Slide 7&quot;/&gt;&lt;property id=&quot;20307&quot; value=&quot;290&quot;/&gt;&lt;/object&gt;&lt;object type=&quot;3&quot; unique_id=&quot;10011&quot;&gt;&lt;property id=&quot;20148&quot; value=&quot;5&quot;/&gt;&lt;property id=&quot;20300&quot; value=&quot;Slide 8&quot;/&gt;&lt;property id=&quot;20307&quot; value=&quot;291&quot;/&gt;&lt;/object&gt;&lt;object type=&quot;3&quot; unique_id=&quot;10012&quot;&gt;&lt;property id=&quot;20148&quot; value=&quot;5&quot;/&gt;&lt;property id=&quot;20300&quot; value=&quot;Slide 9&quot;/&gt;&lt;property id=&quot;20307&quot; value=&quot;277&quot;/&gt;&lt;/object&gt;&lt;object type=&quot;3&quot; unique_id=&quot;10013&quot;&gt;&lt;property id=&quot;20148&quot; value=&quot;5&quot;/&gt;&lt;property id=&quot;20300&quot; value=&quot;Slide 10&quot;/&gt;&lt;property id=&quot;20307&quot; value=&quot;292&quot;/&gt;&lt;/object&gt;&lt;object type=&quot;3&quot; unique_id=&quot;10014&quot;&gt;&lt;property id=&quot;20148&quot; value=&quot;5&quot;/&gt;&lt;property id=&quot;20300&quot; value=&quot;Slide 11&quot;/&gt;&lt;property id=&quot;20307&quot; value=&quot;281&quot;/&gt;&lt;/object&gt;&lt;object type=&quot;3&quot; unique_id=&quot;10015&quot;&gt;&lt;property id=&quot;20148&quot; value=&quot;5&quot;/&gt;&lt;property id=&quot;20300&quot; value=&quot;Slide 12&quot;/&gt;&lt;property id=&quot;20307&quot; value=&quot;282&quot;/&gt;&lt;/object&gt;&lt;object type=&quot;3&quot; unique_id=&quot;10016&quot;&gt;&lt;property id=&quot;20148&quot; value=&quot;5&quot;/&gt;&lt;property id=&quot;20300&quot; value=&quot;Slide 13&quot;/&gt;&lt;property id=&quot;20307&quot; value=&quot;265&quot;/&gt;&lt;/object&gt;&lt;object type=&quot;3&quot; unique_id=&quot;10017&quot;&gt;&lt;property id=&quot;20148&quot; value=&quot;5&quot;/&gt;&lt;property id=&quot;20300&quot; value=&quot;Slide 14&quot;/&gt;&lt;property id=&quot;20307&quot; value=&quot;293&quot;/&gt;&lt;/object&gt;&lt;object type=&quot;3&quot; unique_id=&quot;10018&quot;&gt;&lt;property id=&quot;20148&quot; value=&quot;5&quot;/&gt;&lt;property id=&quot;20300&quot; value=&quot;Slide 15&quot;/&gt;&lt;property id=&quot;20307&quot; value=&quot;283&quot;/&gt;&lt;/object&gt;&lt;object type=&quot;3&quot; unique_id=&quot;10019&quot;&gt;&lt;property id=&quot;20148&quot; value=&quot;5&quot;/&gt;&lt;property id=&quot;20300&quot; value=&quot;Slide 16&quot;/&gt;&lt;property id=&quot;20307&quot; value=&quot;295&quot;/&gt;&lt;/object&gt;&lt;object type=&quot;3&quot; unique_id=&quot;10020&quot;&gt;&lt;property id=&quot;20148&quot; value=&quot;5&quot;/&gt;&lt;property id=&quot;20300&quot; value=&quot;Slide 17&quot;/&gt;&lt;property id=&quot;20307&quot; value=&quot;284&quot;/&gt;&lt;/object&gt;&lt;object type=&quot;3&quot; unique_id=&quot;10021&quot;&gt;&lt;property id=&quot;20148&quot; value=&quot;5&quot;/&gt;&lt;property id=&quot;20300&quot; value=&quot;Slide 18&quot;/&gt;&lt;property id=&quot;20307&quot; value=&quot;285&quot;/&gt;&lt;/object&gt;&lt;object type=&quot;3&quot; unique_id=&quot;10022&quot;&gt;&lt;property id=&quot;20148&quot; value=&quot;5&quot;/&gt;&lt;property id=&quot;20300&quot; value=&quot;Slide 19&quot;/&gt;&lt;property id=&quot;20307&quot; value=&quot;286&quot;/&gt;&lt;/object&gt;&lt;object type=&quot;3&quot; unique_id=&quot;10023&quot;&gt;&lt;property id=&quot;20148&quot; value=&quot;5&quot;/&gt;&lt;property id=&quot;20300&quot; value=&quot;Slide 20&quot;/&gt;&lt;property id=&quot;20307&quot; value=&quot;296&quot;/&gt;&lt;/object&gt;&lt;object type=&quot;3&quot; unique_id=&quot;10024&quot;&gt;&lt;property id=&quot;20148&quot; value=&quot;5&quot;/&gt;&lt;property id=&quot;20300&quot; value=&quot;Slide 21&quot;/&gt;&lt;property id=&quot;20307&quot; value=&quot;297&quot;/&gt;&lt;/object&gt;&lt;object type=&quot;3&quot; unique_id=&quot;10194&quot;&gt;&lt;property id=&quot;20148&quot; value=&quot;5&quot;/&gt;&lt;property id=&quot;20300&quot; value=&quot;Slide 3&quot;/&gt;&lt;property id=&quot;20307&quot; value=&quot;29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1620</TotalTime>
  <Words>1707</Words>
  <Application>Microsoft Office PowerPoint</Application>
  <PresentationFormat>On-screen Show (4:3)</PresentationFormat>
  <Paragraphs>172</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Quoc Oai Ha Noi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 ly 23</dc:creator>
  <cp:lastModifiedBy>AnhTuan</cp:lastModifiedBy>
  <cp:revision>258</cp:revision>
  <dcterms:created xsi:type="dcterms:W3CDTF">2011-11-06T02:10:22Z</dcterms:created>
  <dcterms:modified xsi:type="dcterms:W3CDTF">2015-01-08T07:42:17Z</dcterms:modified>
</cp:coreProperties>
</file>